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320" r:id="rId3"/>
    <p:sldId id="321" r:id="rId4"/>
    <p:sldId id="318" r:id="rId5"/>
    <p:sldId id="319" r:id="rId6"/>
    <p:sldId id="276" r:id="rId7"/>
    <p:sldId id="258" r:id="rId8"/>
    <p:sldId id="275" r:id="rId9"/>
    <p:sldId id="282" r:id="rId10"/>
    <p:sldId id="283" r:id="rId11"/>
    <p:sldId id="285" r:id="rId12"/>
    <p:sldId id="269" r:id="rId13"/>
    <p:sldId id="315" r:id="rId14"/>
    <p:sldId id="316" r:id="rId15"/>
    <p:sldId id="317" r:id="rId16"/>
    <p:sldId id="314" r:id="rId17"/>
    <p:sldId id="263" r:id="rId18"/>
    <p:sldId id="287" r:id="rId19"/>
    <p:sldId id="312" r:id="rId20"/>
    <p:sldId id="290" r:id="rId21"/>
    <p:sldId id="328" r:id="rId22"/>
    <p:sldId id="329" r:id="rId23"/>
    <p:sldId id="326" r:id="rId24"/>
    <p:sldId id="292" r:id="rId25"/>
    <p:sldId id="293" r:id="rId26"/>
    <p:sldId id="294" r:id="rId27"/>
    <p:sldId id="297" r:id="rId28"/>
    <p:sldId id="298" r:id="rId29"/>
    <p:sldId id="299" r:id="rId30"/>
    <p:sldId id="309" r:id="rId31"/>
    <p:sldId id="313" r:id="rId32"/>
    <p:sldId id="301" r:id="rId33"/>
    <p:sldId id="330" r:id="rId34"/>
    <p:sldId id="331" r:id="rId35"/>
    <p:sldId id="322" r:id="rId36"/>
    <p:sldId id="302" r:id="rId37"/>
    <p:sldId id="323" r:id="rId38"/>
    <p:sldId id="332" r:id="rId39"/>
    <p:sldId id="306" r:id="rId40"/>
    <p:sldId id="307" r:id="rId41"/>
    <p:sldId id="325" r:id="rId42"/>
    <p:sldId id="333" r:id="rId43"/>
  </p:sldIdLst>
  <p:sldSz cx="10287000" cy="6858000" type="35mm"/>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99811" autoAdjust="0"/>
  </p:normalViewPr>
  <p:slideViewPr>
    <p:cSldViewPr snapToGrid="0">
      <p:cViewPr varScale="1">
        <p:scale>
          <a:sx n="78" d="100"/>
          <a:sy n="78" d="100"/>
        </p:scale>
        <p:origin x="-420" y="-84"/>
      </p:cViewPr>
      <p:guideLst>
        <p:guide orient="horz" pos="2160"/>
        <p:guide pos="3240"/>
      </p:guideLst>
    </p:cSldViewPr>
  </p:slideViewPr>
  <p:notesTextViewPr>
    <p:cViewPr>
      <p:scale>
        <a:sx n="1" d="1"/>
        <a:sy n="1" d="1"/>
      </p:scale>
      <p:origin x="0" y="0"/>
    </p:cViewPr>
  </p:notesTextViewPr>
  <p:sorterViewPr>
    <p:cViewPr>
      <p:scale>
        <a:sx n="100" d="100"/>
        <a:sy n="100" d="100"/>
      </p:scale>
      <p:origin x="0" y="25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echanical\&#35373;&#35336;&#37096;\&#27231;&#31278;&#21029;&#12501;&#12457;&#12523;&#12480;&#12540;\&#21307;&#30274;&#27231;&#22120;&#65400;&#65438;&#65433;&#65392;&#65420;&#65439;\&#12503;&#12521;&#12474;&#12510;&#12460;&#12473;&#28357;&#33740;&#22120;\&#38283;&#30330;&#38306;&#36899;\&#26360;&#39006;&#38306;&#20418;&#65288;&#22577;&#21578;&#26360;&#12539;&#20889;&#30495;&#12539;PPT&#12539;&#35696;&#20107;&#37682;&#65381;&#31263;&#35696;&#26360;&#12539;&#35211;&#31309;&#12418;&#12426;&#21547;&#12416;&#65289;\&#22577;&#21578;&#26360;\&#35430;&#39443;&#22577;&#21578;&#26360;\&#30330;&#20809;&#20998;&#20809;&#20998;&#26512;\2015.09.25&#12288;&#30330;&#20809;&#12473;&#12506;&#12463;&#12488;&#12523;&#24375;&#24230;&#35299;&#265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17420558735177594"/>
          <c:y val="4.1582470730484516E-2"/>
          <c:w val="0.75657216206849065"/>
          <c:h val="0.79633891895536357"/>
        </c:manualLayout>
      </c:layout>
      <c:scatterChart>
        <c:scatterStyle val="lineMarker"/>
        <c:ser>
          <c:idx val="0"/>
          <c:order val="0"/>
          <c:tx>
            <c:v>Emission intensity of C radical(517nm)</c:v>
          </c:tx>
          <c:xVal>
            <c:numRef>
              <c:f>Sheet1!$B$5:$B$11</c:f>
              <c:numCache>
                <c:formatCode>h:mm;@</c:formatCode>
                <c:ptCount val="7"/>
                <c:pt idx="0">
                  <c:v>0</c:v>
                </c:pt>
                <c:pt idx="1">
                  <c:v>6.9444444444444686E-4</c:v>
                </c:pt>
                <c:pt idx="2">
                  <c:v>2.0833333333333415E-3</c:v>
                </c:pt>
                <c:pt idx="3">
                  <c:v>3.4722222222222264E-3</c:v>
                </c:pt>
                <c:pt idx="4">
                  <c:v>4.8611111111111181E-3</c:v>
                </c:pt>
                <c:pt idx="5">
                  <c:v>6.9444444444444614E-3</c:v>
                </c:pt>
                <c:pt idx="6">
                  <c:v>1.0416666666666671E-2</c:v>
                </c:pt>
              </c:numCache>
            </c:numRef>
          </c:xVal>
          <c:yVal>
            <c:numRef>
              <c:f>Sheet1!$C$5:$C$11</c:f>
              <c:numCache>
                <c:formatCode>General</c:formatCode>
                <c:ptCount val="7"/>
                <c:pt idx="0">
                  <c:v>3032</c:v>
                </c:pt>
                <c:pt idx="1">
                  <c:v>4196</c:v>
                </c:pt>
                <c:pt idx="2">
                  <c:v>7719</c:v>
                </c:pt>
                <c:pt idx="3">
                  <c:v>10567</c:v>
                </c:pt>
                <c:pt idx="4">
                  <c:v>11025</c:v>
                </c:pt>
                <c:pt idx="5">
                  <c:v>11148</c:v>
                </c:pt>
                <c:pt idx="6">
                  <c:v>12593</c:v>
                </c:pt>
              </c:numCache>
            </c:numRef>
          </c:yVal>
        </c:ser>
        <c:dLbls/>
        <c:axId val="163330688"/>
        <c:axId val="163406208"/>
      </c:scatterChart>
      <c:valAx>
        <c:axId val="163330688"/>
        <c:scaling>
          <c:orientation val="minMax"/>
          <c:max val="3.472500000000006E-3"/>
        </c:scaling>
        <c:axPos val="b"/>
        <c:numFmt formatCode="h:mm;@" sourceLinked="1"/>
        <c:tickLblPos val="nextTo"/>
        <c:crossAx val="163406208"/>
        <c:crosses val="autoZero"/>
        <c:crossBetween val="midCat"/>
        <c:majorUnit val="6.9450000000000241E-4"/>
      </c:valAx>
      <c:valAx>
        <c:axId val="163406208"/>
        <c:scaling>
          <c:orientation val="minMax"/>
        </c:scaling>
        <c:axPos val="l"/>
        <c:majorGridlines/>
        <c:numFmt formatCode="General" sourceLinked="1"/>
        <c:tickLblPos val="nextTo"/>
        <c:crossAx val="163330688"/>
        <c:crosses val="autoZero"/>
        <c:crossBetween val="midCat"/>
      </c:valAx>
    </c:plotArea>
    <c:legend>
      <c:legendPos val="r"/>
      <c:layout>
        <c:manualLayout>
          <c:xMode val="edge"/>
          <c:yMode val="edge"/>
          <c:x val="0.32326551113715574"/>
          <c:y val="0.63879578700089312"/>
          <c:w val="0.64502552237809285"/>
          <c:h val="8.2707540770887281E-2"/>
        </c:manualLayout>
      </c:layout>
      <c:spPr>
        <a:solidFill>
          <a:sysClr val="window" lastClr="FFFFFF"/>
        </a:solidFill>
      </c:spPr>
      <c:txPr>
        <a:bodyPr/>
        <a:lstStyle/>
        <a:p>
          <a:pPr>
            <a:defRPr sz="2400">
              <a:latin typeface="Times New Roman" panose="02020603050405020304" pitchFamily="18" charset="0"/>
              <a:cs typeface="Times New Roman" panose="02020603050405020304" pitchFamily="18" charset="0"/>
            </a:defRPr>
          </a:pPr>
          <a:endParaRPr lang="ja-JP"/>
        </a:p>
      </c:txPr>
    </c:legend>
    <c:plotVisOnly val="1"/>
    <c:dispBlanksAs val="gap"/>
  </c:chart>
  <c:spPr>
    <a:solidFill>
      <a:schemeClr val="bg1"/>
    </a:solidFill>
  </c:spPr>
  <c:txPr>
    <a:bodyPr/>
    <a:lstStyle/>
    <a:p>
      <a:pPr>
        <a:defRPr sz="2000">
          <a:latin typeface="Times New Roman" panose="02020603050405020304" pitchFamily="18" charset="0"/>
          <a:cs typeface="Times New Roman" panose="02020603050405020304" pitchFamily="18" charset="0"/>
        </a:defRPr>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0.42858</cdr:x>
      <cdr:y>0.16635</cdr:y>
    </cdr:from>
    <cdr:to>
      <cdr:x>0.81635</cdr:x>
      <cdr:y>0.2514</cdr:y>
    </cdr:to>
    <cdr:sp macro="" textlink="">
      <cdr:nvSpPr>
        <cdr:cNvPr id="2" name="テキスト ボックス 1"/>
        <cdr:cNvSpPr txBox="1"/>
      </cdr:nvSpPr>
      <cdr:spPr bwMode="auto">
        <a:xfrm xmlns:a="http://schemas.openxmlformats.org/drawingml/2006/main">
          <a:off x="3471018" y="902994"/>
          <a:ext cx="3140603" cy="461665"/>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vertOverflow="clip" wrap="none" rtlCol="0">
          <a:spAutoFit/>
        </a:bodyPr>
        <a:lstStyle xmlns:a="http://schemas.openxmlformats.org/drawingml/2006/main"/>
        <a:p xmlns:a="http://schemas.openxmlformats.org/drawingml/2006/main">
          <a:r>
            <a:rPr lang="en-US" altLang="ja-JP" sz="2400" dirty="0" smtClean="0">
              <a:solidFill>
                <a:schemeClr val="tx1"/>
              </a:solidFill>
              <a:latin typeface="Times New Roman" panose="02020603050405020304" pitchFamily="18" charset="0"/>
              <a:cs typeface="Times New Roman" panose="02020603050405020304" pitchFamily="18" charset="0"/>
            </a:rPr>
            <a:t>Decomposition  process</a:t>
          </a:r>
          <a:endParaRPr lang="ja-JP" altLang="en-US" sz="2400"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26" tIns="45713" rIns="91426" bIns="45713" rtlCol="0"/>
          <a:lstStyle>
            <a:lvl1pPr algn="r">
              <a:defRPr sz="1200"/>
            </a:lvl1pPr>
          </a:lstStyle>
          <a:p>
            <a:fld id="{2F95D447-1099-499D-BD09-5A0011D1173C}" type="datetimeFigureOut">
              <a:rPr kumimoji="1" lang="ja-JP" altLang="en-US" smtClean="0"/>
              <a:pPr/>
              <a:t>2015/10/8</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26" tIns="45713" rIns="91426" bIns="45713" rtlCol="0" anchor="b"/>
          <a:lstStyle>
            <a:lvl1pPr algn="r">
              <a:defRPr sz="1200"/>
            </a:lvl1pPr>
          </a:lstStyle>
          <a:p>
            <a:fld id="{3F08D742-3AF0-40C7-AF42-CE61F187D032}" type="slidenum">
              <a:rPr kumimoji="1" lang="ja-JP" altLang="en-US" smtClean="0"/>
              <a:pPr/>
              <a:t>&lt;#&gt;</a:t>
            </a:fld>
            <a:endParaRPr kumimoji="1" lang="ja-JP" altLang="en-US"/>
          </a:p>
        </p:txBody>
      </p:sp>
    </p:spTree>
    <p:extLst>
      <p:ext uri="{BB962C8B-B14F-4D97-AF65-F5344CB8AC3E}">
        <p14:creationId xmlns:p14="http://schemas.microsoft.com/office/powerpoint/2010/main" xmlns="" val="1994163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26" tIns="45713" rIns="91426" bIns="45713" rtlCol="0"/>
          <a:lstStyle>
            <a:lvl1pPr algn="r">
              <a:defRPr sz="1200"/>
            </a:lvl1pPr>
          </a:lstStyle>
          <a:p>
            <a:fld id="{C2976B65-A8E4-48B0-B5A3-0CC066AF1F9C}" type="datetimeFigureOut">
              <a:rPr kumimoji="1" lang="ja-JP" altLang="en-US" smtClean="0"/>
              <a:pPr/>
              <a:t>2015/10/8</a:t>
            </a:fld>
            <a:endParaRPr kumimoji="1" lang="ja-JP" altLang="en-US"/>
          </a:p>
        </p:txBody>
      </p:sp>
      <p:sp>
        <p:nvSpPr>
          <p:cNvPr id="4" name="スライド イメージ プレースホルダ 3"/>
          <p:cNvSpPr>
            <a:spLocks noGrp="1" noRot="1" noChangeAspect="1"/>
          </p:cNvSpPr>
          <p:nvPr>
            <p:ph type="sldImg" idx="2"/>
          </p:nvPr>
        </p:nvSpPr>
        <p:spPr>
          <a:xfrm>
            <a:off x="593725" y="739775"/>
            <a:ext cx="5548313" cy="3700463"/>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 4"/>
          <p:cNvSpPr>
            <a:spLocks noGrp="1"/>
          </p:cNvSpPr>
          <p:nvPr>
            <p:ph type="body" sz="quarter" idx="3"/>
          </p:nvPr>
        </p:nvSpPr>
        <p:spPr>
          <a:xfrm>
            <a:off x="673577" y="4686500"/>
            <a:ext cx="5388610" cy="4439841"/>
          </a:xfrm>
          <a:prstGeom prst="rect">
            <a:avLst/>
          </a:prstGeom>
        </p:spPr>
        <p:txBody>
          <a:bodyPr vert="horz" lIns="91426" tIns="45713" rIns="91426" bIns="4571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26" tIns="45713" rIns="91426" bIns="45713" rtlCol="0" anchor="b"/>
          <a:lstStyle>
            <a:lvl1pPr algn="r">
              <a:defRPr sz="1200"/>
            </a:lvl1pPr>
          </a:lstStyle>
          <a:p>
            <a:fld id="{6E811C8D-02C8-4E5E-AD89-45BDA9BE0B39}" type="slidenum">
              <a:rPr kumimoji="1" lang="ja-JP" altLang="en-US" smtClean="0"/>
              <a:pPr/>
              <a:t>&lt;#&gt;</a:t>
            </a:fld>
            <a:endParaRPr kumimoji="1" lang="ja-JP" altLang="en-US"/>
          </a:p>
        </p:txBody>
      </p:sp>
    </p:spTree>
    <p:extLst>
      <p:ext uri="{BB962C8B-B14F-4D97-AF65-F5344CB8AC3E}">
        <p14:creationId xmlns:p14="http://schemas.microsoft.com/office/powerpoint/2010/main" xmlns="" val="42706517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5604" name="スライド番号プレースホルダ 3"/>
          <p:cNvSpPr>
            <a:spLocks noGrp="1"/>
          </p:cNvSpPr>
          <p:nvPr>
            <p:ph type="sldNum" sz="quarter" idx="5"/>
          </p:nvPr>
        </p:nvSpPr>
        <p:spPr>
          <a:noFill/>
        </p:spPr>
        <p:txBody>
          <a:bodyPr/>
          <a:lstStyle/>
          <a:p>
            <a:fld id="{8D627955-39DF-4809-8F3B-8549B6B87676}" type="slidenum">
              <a:rPr lang="en-US" altLang="ja-JP" smtClean="0">
                <a:ea typeface="ＭＳ Ｐゴシック" charset="-128"/>
              </a:rPr>
              <a:pPr/>
              <a:t>19</a:t>
            </a:fld>
            <a:endParaRPr lang="en-US" altLang="ja-JP"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本データにより、滅菌に使用した過酢酸は、プラズマで処理することにより原子レベルまで分解することができると言えます。</a:t>
            </a:r>
            <a:endParaRPr kumimoji="1" lang="en-US" altLang="ja-JP" dirty="0" smtClean="0"/>
          </a:p>
          <a:p>
            <a:r>
              <a:rPr kumimoji="1" lang="ja-JP" altLang="en-US" dirty="0" smtClean="0"/>
              <a:t>このプラズマ分解工程で本装置のチャンバー内の残留薬剤は、水や酸素、二酸化炭素などに分解され無害化されます。</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6E811C8D-02C8-4E5E-AD89-45BDA9BE0B39}" type="slidenum">
              <a:rPr kumimoji="1" lang="ja-JP" altLang="en-US" smtClean="0"/>
              <a:pPr/>
              <a:t>32</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16933" y="9371819"/>
            <a:ext cx="2918831" cy="494497"/>
          </a:xfrm>
          <a:prstGeom prst="rect">
            <a:avLst/>
          </a:prstGeom>
          <a:noFill/>
          <a:ln w="9525">
            <a:noFill/>
            <a:miter lim="800000"/>
            <a:headEnd/>
            <a:tailEnd/>
          </a:ln>
        </p:spPr>
        <p:txBody>
          <a:bodyPr lIns="92489" tIns="46245" rIns="92489" bIns="46245" anchor="b"/>
          <a:lstStyle/>
          <a:p>
            <a:pPr algn="r"/>
            <a:fld id="{C0FFF741-B843-4EAC-8632-EFCDB387029B}" type="slidenum">
              <a:rPr lang="en-US" altLang="ja-JP" sz="1200"/>
              <a:pPr algn="r"/>
              <a:t>33</a:t>
            </a:fld>
            <a:endParaRPr lang="en-US" altLang="ja-JP" sz="1200" dirty="0"/>
          </a:p>
        </p:txBody>
      </p:sp>
      <p:sp>
        <p:nvSpPr>
          <p:cNvPr id="12291" name="Rectangle 2"/>
          <p:cNvSpPr>
            <a:spLocks noGrp="1" noRot="1" noChangeAspect="1" noChangeArrowheads="1" noTextEdit="1"/>
          </p:cNvSpPr>
          <p:nvPr>
            <p:ph type="sldImg"/>
          </p:nvPr>
        </p:nvSpPr>
        <p:spPr>
          <a:xfrm>
            <a:off x="606425" y="749300"/>
            <a:ext cx="5521325" cy="3681413"/>
          </a:xfrm>
          <a:ln w="12700" cap="flat">
            <a:solidFill>
              <a:schemeClr val="tx1"/>
            </a:solidFill>
          </a:ln>
        </p:spPr>
      </p:sp>
      <p:sp>
        <p:nvSpPr>
          <p:cNvPr id="12292" name="Rectangle 3"/>
          <p:cNvSpPr>
            <a:spLocks noGrp="1" noChangeArrowheads="1"/>
          </p:cNvSpPr>
          <p:nvPr>
            <p:ph type="body" idx="1"/>
          </p:nvPr>
        </p:nvSpPr>
        <p:spPr>
          <a:xfrm>
            <a:off x="896545" y="4686698"/>
            <a:ext cx="4941118" cy="4439447"/>
          </a:xfrm>
          <a:noFill/>
          <a:ln/>
        </p:spPr>
        <p:txBody>
          <a:bodyPr lIns="90253" tIns="45127" rIns="90253" bIns="45127"/>
          <a:lstStyle/>
          <a:p>
            <a:pPr defTabSz="776168"/>
            <a:r>
              <a:rPr lang="en-US" altLang="ja-JP" dirty="0" smtClean="0"/>
              <a:t>Protest(</a:t>
            </a:r>
            <a:r>
              <a:rPr lang="ja-JP" altLang="en-US" dirty="0" smtClean="0"/>
              <a:t>培地一体型）をそのまま庫内にセット（</a:t>
            </a:r>
            <a:r>
              <a:rPr lang="en-US" altLang="ja-JP" dirty="0" smtClean="0"/>
              <a:t>10</a:t>
            </a:r>
            <a:r>
              <a:rPr lang="ja-JP" altLang="en-US" dirty="0" smtClean="0"/>
              <a:t>本</a:t>
            </a:r>
            <a:r>
              <a:rPr lang="en-US" altLang="ja-JP" dirty="0" smtClean="0"/>
              <a:t>×3</a:t>
            </a:r>
            <a:r>
              <a:rPr lang="ja-JP" altLang="en-US" dirty="0" smtClean="0"/>
              <a:t>回、</a:t>
            </a:r>
            <a:r>
              <a:rPr lang="en-US" altLang="ja-JP" dirty="0" smtClean="0"/>
              <a:t>13</a:t>
            </a:r>
            <a:r>
              <a:rPr lang="ja-JP" altLang="en-US" dirty="0" smtClean="0"/>
              <a:t>本</a:t>
            </a:r>
            <a:r>
              <a:rPr lang="en-US" altLang="ja-JP" dirty="0" smtClean="0"/>
              <a:t>×1</a:t>
            </a:r>
            <a:r>
              <a:rPr lang="ja-JP" altLang="en-US" dirty="0" smtClean="0"/>
              <a:t>回）し、</a:t>
            </a:r>
            <a:endParaRPr lang="en-US" altLang="ja-JP" dirty="0" smtClean="0"/>
          </a:p>
          <a:p>
            <a:pPr defTabSz="776168"/>
            <a:r>
              <a:rPr lang="ja-JP" altLang="en-US" dirty="0" smtClean="0"/>
              <a:t>ハーフサイクルで処理した。その後、手順書に従い培養した後、培地の色の変化で陽性・陰性を確認した。</a:t>
            </a:r>
            <a:endParaRPr lang="en-US" altLang="ja-JP" dirty="0" smtClean="0"/>
          </a:p>
          <a:p>
            <a:pPr defTabSz="776168"/>
            <a:r>
              <a:rPr lang="ja-JP" altLang="en-US" dirty="0" smtClean="0"/>
              <a:t>また、ポリエステル糸状</a:t>
            </a:r>
            <a:r>
              <a:rPr lang="en-US" altLang="ja-JP" dirty="0" smtClean="0"/>
              <a:t>BI</a:t>
            </a:r>
            <a:r>
              <a:rPr lang="ja-JP" altLang="en-US" dirty="0" smtClean="0"/>
              <a:t>においても、滅菌バックに入れた状態で庫内（</a:t>
            </a:r>
            <a:r>
              <a:rPr lang="en-US" altLang="ja-JP" dirty="0" smtClean="0"/>
              <a:t>1</a:t>
            </a:r>
            <a:r>
              <a:rPr lang="ja-JP" altLang="en-US" dirty="0" smtClean="0"/>
              <a:t>本</a:t>
            </a:r>
            <a:r>
              <a:rPr lang="en-US" altLang="ja-JP" dirty="0" smtClean="0"/>
              <a:t>×30</a:t>
            </a:r>
            <a:r>
              <a:rPr lang="ja-JP" altLang="en-US" dirty="0" smtClean="0"/>
              <a:t>回）にセットし、ハーフサイクルで処理した。</a:t>
            </a:r>
            <a:endParaRPr lang="en-US" altLang="ja-JP" dirty="0" smtClean="0"/>
          </a:p>
          <a:p>
            <a:pPr defTabSz="776168"/>
            <a:r>
              <a:rPr lang="ja-JP" altLang="en-US" dirty="0" smtClean="0"/>
              <a:t>そのまま手順書に従い、培地に加えて培養し、培地の濁りで陽性・陰性を確認した。</a:t>
            </a:r>
            <a:endParaRPr lang="en-US" altLang="ja-JP"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16933" y="9371819"/>
            <a:ext cx="2918831" cy="494497"/>
          </a:xfrm>
          <a:prstGeom prst="rect">
            <a:avLst/>
          </a:prstGeom>
          <a:noFill/>
          <a:ln w="9525">
            <a:noFill/>
            <a:miter lim="800000"/>
            <a:headEnd/>
            <a:tailEnd/>
          </a:ln>
        </p:spPr>
        <p:txBody>
          <a:bodyPr lIns="92489" tIns="46245" rIns="92489" bIns="46245" anchor="b"/>
          <a:lstStyle/>
          <a:p>
            <a:pPr algn="r"/>
            <a:fld id="{CC90E671-F383-4214-B5F3-371C03DBA7C8}" type="slidenum">
              <a:rPr lang="en-US" altLang="ja-JP" sz="1200"/>
              <a:pPr algn="r"/>
              <a:t>34</a:t>
            </a:fld>
            <a:endParaRPr lang="en-US" altLang="ja-JP" sz="1200" dirty="0"/>
          </a:p>
        </p:txBody>
      </p:sp>
      <p:sp>
        <p:nvSpPr>
          <p:cNvPr id="13315" name="Rectangle 2"/>
          <p:cNvSpPr>
            <a:spLocks noGrp="1" noRot="1" noChangeAspect="1" noChangeArrowheads="1" noTextEdit="1"/>
          </p:cNvSpPr>
          <p:nvPr>
            <p:ph type="sldImg"/>
          </p:nvPr>
        </p:nvSpPr>
        <p:spPr>
          <a:xfrm>
            <a:off x="606425" y="749300"/>
            <a:ext cx="5521325" cy="3681413"/>
          </a:xfrm>
          <a:ln w="12700" cap="flat">
            <a:solidFill>
              <a:schemeClr val="tx1"/>
            </a:solidFill>
          </a:ln>
        </p:spPr>
      </p:sp>
      <p:sp>
        <p:nvSpPr>
          <p:cNvPr id="13316" name="Rectangle 3"/>
          <p:cNvSpPr>
            <a:spLocks noGrp="1" noChangeArrowheads="1"/>
          </p:cNvSpPr>
          <p:nvPr>
            <p:ph type="body" idx="1"/>
          </p:nvPr>
        </p:nvSpPr>
        <p:spPr>
          <a:xfrm>
            <a:off x="896545" y="4686698"/>
            <a:ext cx="4941118" cy="4439447"/>
          </a:xfrm>
          <a:noFill/>
          <a:ln/>
        </p:spPr>
        <p:txBody>
          <a:bodyPr lIns="90253" tIns="45127" rIns="90253" bIns="45127"/>
          <a:lstStyle/>
          <a:p>
            <a:pPr defTabSz="776168"/>
            <a:endParaRPr lang="ja-JP" altLang="ja-JP"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16934" y="9371819"/>
            <a:ext cx="2918831" cy="494497"/>
          </a:xfrm>
          <a:prstGeom prst="rect">
            <a:avLst/>
          </a:prstGeom>
          <a:noFill/>
          <a:ln w="9525">
            <a:noFill/>
            <a:miter lim="800000"/>
            <a:headEnd/>
            <a:tailEnd/>
          </a:ln>
        </p:spPr>
        <p:txBody>
          <a:bodyPr lIns="92475" tIns="46238" rIns="92475" bIns="46238" anchor="b"/>
          <a:lstStyle/>
          <a:p>
            <a:pPr algn="r"/>
            <a:fld id="{CC90E671-F383-4214-B5F3-371C03DBA7C8}" type="slidenum">
              <a:rPr lang="en-US" altLang="ja-JP" sz="1200"/>
              <a:pPr algn="r"/>
              <a:t>35</a:t>
            </a:fld>
            <a:endParaRPr lang="en-US" altLang="ja-JP" sz="1200" dirty="0"/>
          </a:p>
        </p:txBody>
      </p:sp>
      <p:sp>
        <p:nvSpPr>
          <p:cNvPr id="13315" name="Rectangle 2"/>
          <p:cNvSpPr>
            <a:spLocks noGrp="1" noRot="1" noChangeAspect="1" noChangeArrowheads="1" noTextEdit="1"/>
          </p:cNvSpPr>
          <p:nvPr>
            <p:ph type="sldImg"/>
          </p:nvPr>
        </p:nvSpPr>
        <p:spPr>
          <a:xfrm>
            <a:off x="606425" y="749300"/>
            <a:ext cx="5521325" cy="3681413"/>
          </a:xfrm>
          <a:ln w="12700" cap="flat">
            <a:solidFill>
              <a:schemeClr val="tx1"/>
            </a:solidFill>
          </a:ln>
        </p:spPr>
      </p:sp>
      <p:sp>
        <p:nvSpPr>
          <p:cNvPr id="13316" name="Rectangle 3"/>
          <p:cNvSpPr>
            <a:spLocks noGrp="1" noChangeArrowheads="1"/>
          </p:cNvSpPr>
          <p:nvPr>
            <p:ph type="body" idx="1"/>
          </p:nvPr>
        </p:nvSpPr>
        <p:spPr>
          <a:xfrm>
            <a:off x="896545" y="4686699"/>
            <a:ext cx="4941118" cy="4439447"/>
          </a:xfrm>
          <a:noFill/>
          <a:ln/>
        </p:spPr>
        <p:txBody>
          <a:bodyPr lIns="90239" tIns="45120" rIns="90239" bIns="45120"/>
          <a:lstStyle/>
          <a:p>
            <a:pPr defTabSz="776048"/>
            <a:endParaRPr lang="ja-JP"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16933" y="9371819"/>
            <a:ext cx="2918831" cy="494497"/>
          </a:xfrm>
          <a:prstGeom prst="rect">
            <a:avLst/>
          </a:prstGeom>
          <a:noFill/>
          <a:ln w="9525">
            <a:noFill/>
            <a:miter lim="800000"/>
            <a:headEnd/>
            <a:tailEnd/>
          </a:ln>
        </p:spPr>
        <p:txBody>
          <a:bodyPr lIns="92489" tIns="46245" rIns="92489" bIns="46245" anchor="b"/>
          <a:lstStyle/>
          <a:p>
            <a:pPr algn="r"/>
            <a:fld id="{C0FFF741-B843-4EAC-8632-EFCDB387029B}" type="slidenum">
              <a:rPr lang="en-US" altLang="ja-JP" sz="1200"/>
              <a:pPr algn="r"/>
              <a:t>36</a:t>
            </a:fld>
            <a:endParaRPr lang="en-US" altLang="ja-JP" sz="1200" dirty="0"/>
          </a:p>
        </p:txBody>
      </p:sp>
      <p:sp>
        <p:nvSpPr>
          <p:cNvPr id="12291" name="Rectangle 2"/>
          <p:cNvSpPr>
            <a:spLocks noGrp="1" noRot="1" noChangeAspect="1" noChangeArrowheads="1" noTextEdit="1"/>
          </p:cNvSpPr>
          <p:nvPr>
            <p:ph type="sldImg"/>
          </p:nvPr>
        </p:nvSpPr>
        <p:spPr>
          <a:xfrm>
            <a:off x="606425" y="749300"/>
            <a:ext cx="5521325" cy="3681413"/>
          </a:xfrm>
          <a:ln w="12700" cap="flat">
            <a:solidFill>
              <a:schemeClr val="tx1"/>
            </a:solidFill>
          </a:ln>
        </p:spPr>
      </p:sp>
      <p:sp>
        <p:nvSpPr>
          <p:cNvPr id="12292" name="Rectangle 3"/>
          <p:cNvSpPr>
            <a:spLocks noGrp="1" noChangeArrowheads="1"/>
          </p:cNvSpPr>
          <p:nvPr>
            <p:ph type="body" idx="1"/>
          </p:nvPr>
        </p:nvSpPr>
        <p:spPr>
          <a:xfrm>
            <a:off x="896545" y="4686698"/>
            <a:ext cx="4941118" cy="4439447"/>
          </a:xfrm>
          <a:noFill/>
          <a:ln/>
        </p:spPr>
        <p:txBody>
          <a:bodyPr lIns="90253" tIns="45127" rIns="90253" bIns="45127"/>
          <a:lstStyle/>
          <a:p>
            <a:pPr defTabSz="776168"/>
            <a:endParaRPr lang="ja-JP"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16934" y="9371819"/>
            <a:ext cx="2918831" cy="494497"/>
          </a:xfrm>
          <a:prstGeom prst="rect">
            <a:avLst/>
          </a:prstGeom>
          <a:noFill/>
          <a:ln w="9525">
            <a:noFill/>
            <a:miter lim="800000"/>
            <a:headEnd/>
            <a:tailEnd/>
          </a:ln>
        </p:spPr>
        <p:txBody>
          <a:bodyPr lIns="92475" tIns="46238" rIns="92475" bIns="46238" anchor="b"/>
          <a:lstStyle/>
          <a:p>
            <a:pPr algn="r"/>
            <a:fld id="{BEED8D1B-7B6B-41AB-A744-81595DCA9A34}" type="slidenum">
              <a:rPr lang="en-US" altLang="ja-JP" sz="1200"/>
              <a:pPr algn="r"/>
              <a:t>37</a:t>
            </a:fld>
            <a:endParaRPr lang="en-US" altLang="ja-JP" sz="1200" dirty="0"/>
          </a:p>
        </p:txBody>
      </p:sp>
      <p:sp>
        <p:nvSpPr>
          <p:cNvPr id="14339" name="Rectangle 2"/>
          <p:cNvSpPr>
            <a:spLocks noGrp="1" noRot="1" noChangeAspect="1" noChangeArrowheads="1" noTextEdit="1"/>
          </p:cNvSpPr>
          <p:nvPr>
            <p:ph type="sldImg"/>
          </p:nvPr>
        </p:nvSpPr>
        <p:spPr>
          <a:xfrm>
            <a:off x="606425" y="749300"/>
            <a:ext cx="5521325" cy="3681413"/>
          </a:xfrm>
          <a:ln w="12700" cap="flat">
            <a:solidFill>
              <a:schemeClr val="tx1"/>
            </a:solidFill>
          </a:ln>
        </p:spPr>
      </p:sp>
      <p:sp>
        <p:nvSpPr>
          <p:cNvPr id="14340" name="Rectangle 3"/>
          <p:cNvSpPr>
            <a:spLocks noGrp="1" noChangeArrowheads="1"/>
          </p:cNvSpPr>
          <p:nvPr>
            <p:ph type="body" idx="1"/>
          </p:nvPr>
        </p:nvSpPr>
        <p:spPr>
          <a:xfrm>
            <a:off x="896545" y="4686699"/>
            <a:ext cx="4941118" cy="4439447"/>
          </a:xfrm>
          <a:noFill/>
          <a:ln/>
        </p:spPr>
        <p:txBody>
          <a:bodyPr lIns="90239" tIns="45120" rIns="90239" bIns="45120"/>
          <a:lstStyle/>
          <a:p>
            <a:pPr defTabSz="776048"/>
            <a:endParaRPr lang="ja-JP"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16933" y="9371819"/>
            <a:ext cx="2918831" cy="494497"/>
          </a:xfrm>
          <a:prstGeom prst="rect">
            <a:avLst/>
          </a:prstGeom>
          <a:noFill/>
          <a:ln w="9525">
            <a:noFill/>
            <a:miter lim="800000"/>
            <a:headEnd/>
            <a:tailEnd/>
          </a:ln>
        </p:spPr>
        <p:txBody>
          <a:bodyPr lIns="92489" tIns="46245" rIns="92489" bIns="46245" anchor="b"/>
          <a:lstStyle/>
          <a:p>
            <a:pPr algn="r"/>
            <a:fld id="{5E449BEF-8D60-4AC4-A4DA-61B1DE91B718}" type="slidenum">
              <a:rPr lang="en-US" altLang="ja-JP" sz="1200"/>
              <a:pPr algn="r"/>
              <a:t>38</a:t>
            </a:fld>
            <a:endParaRPr lang="en-US" altLang="ja-JP" sz="1200" dirty="0"/>
          </a:p>
        </p:txBody>
      </p:sp>
      <p:sp>
        <p:nvSpPr>
          <p:cNvPr id="15363" name="Rectangle 2"/>
          <p:cNvSpPr>
            <a:spLocks noGrp="1" noRot="1" noChangeAspect="1" noChangeArrowheads="1" noTextEdit="1"/>
          </p:cNvSpPr>
          <p:nvPr>
            <p:ph type="sldImg"/>
          </p:nvPr>
        </p:nvSpPr>
        <p:spPr>
          <a:xfrm>
            <a:off x="606425" y="749300"/>
            <a:ext cx="5521325" cy="3681413"/>
          </a:xfrm>
          <a:ln w="12700" cap="flat">
            <a:solidFill>
              <a:schemeClr val="tx1"/>
            </a:solidFill>
          </a:ln>
        </p:spPr>
      </p:sp>
      <p:sp>
        <p:nvSpPr>
          <p:cNvPr id="15364" name="Rectangle 3"/>
          <p:cNvSpPr>
            <a:spLocks noGrp="1" noChangeArrowheads="1"/>
          </p:cNvSpPr>
          <p:nvPr>
            <p:ph type="body" idx="1"/>
          </p:nvPr>
        </p:nvSpPr>
        <p:spPr>
          <a:xfrm>
            <a:off x="896545" y="4686698"/>
            <a:ext cx="4941118" cy="4439447"/>
          </a:xfrm>
          <a:noFill/>
          <a:ln/>
        </p:spPr>
        <p:txBody>
          <a:bodyPr lIns="90253" tIns="45127" rIns="90253" bIns="45127"/>
          <a:lstStyle/>
          <a:p>
            <a:pPr defTabSz="776168"/>
            <a:endParaRPr lang="ja-JP"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16933" y="9371819"/>
            <a:ext cx="2918831" cy="494497"/>
          </a:xfrm>
          <a:prstGeom prst="rect">
            <a:avLst/>
          </a:prstGeom>
          <a:noFill/>
          <a:ln w="9525">
            <a:noFill/>
            <a:miter lim="800000"/>
            <a:headEnd/>
            <a:tailEnd/>
          </a:ln>
        </p:spPr>
        <p:txBody>
          <a:bodyPr lIns="92489" tIns="46245" rIns="92489" bIns="46245" anchor="b"/>
          <a:lstStyle/>
          <a:p>
            <a:pPr algn="r"/>
            <a:fld id="{188ABA40-B77A-4669-AFD8-1CA83598D3A0}" type="slidenum">
              <a:rPr lang="en-US" altLang="ja-JP" sz="1200"/>
              <a:pPr algn="r"/>
              <a:t>39</a:t>
            </a:fld>
            <a:endParaRPr lang="en-US" altLang="ja-JP" sz="1200" dirty="0"/>
          </a:p>
        </p:txBody>
      </p:sp>
      <p:sp>
        <p:nvSpPr>
          <p:cNvPr id="16387" name="Rectangle 2"/>
          <p:cNvSpPr>
            <a:spLocks noGrp="1" noRot="1" noChangeAspect="1" noChangeArrowheads="1" noTextEdit="1"/>
          </p:cNvSpPr>
          <p:nvPr>
            <p:ph type="sldImg"/>
          </p:nvPr>
        </p:nvSpPr>
        <p:spPr>
          <a:xfrm>
            <a:off x="606425" y="749300"/>
            <a:ext cx="5521325" cy="3681413"/>
          </a:xfrm>
          <a:ln w="12700" cap="flat">
            <a:solidFill>
              <a:schemeClr val="tx1"/>
            </a:solidFill>
          </a:ln>
        </p:spPr>
      </p:sp>
      <p:sp>
        <p:nvSpPr>
          <p:cNvPr id="16388" name="Rectangle 3"/>
          <p:cNvSpPr>
            <a:spLocks noGrp="1" noChangeArrowheads="1"/>
          </p:cNvSpPr>
          <p:nvPr>
            <p:ph type="body" idx="1"/>
          </p:nvPr>
        </p:nvSpPr>
        <p:spPr>
          <a:xfrm>
            <a:off x="896545" y="4686698"/>
            <a:ext cx="4941118" cy="4439447"/>
          </a:xfrm>
          <a:noFill/>
          <a:ln/>
        </p:spPr>
        <p:txBody>
          <a:bodyPr lIns="90253" tIns="45127" rIns="90253" bIns="45127"/>
          <a:lstStyle/>
          <a:p>
            <a:pPr defTabSz="776168"/>
            <a:endParaRPr lang="ja-JP" altLang="ja-JP"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16933" y="9371819"/>
            <a:ext cx="2918831" cy="494497"/>
          </a:xfrm>
          <a:prstGeom prst="rect">
            <a:avLst/>
          </a:prstGeom>
          <a:noFill/>
          <a:ln w="9525">
            <a:noFill/>
            <a:miter lim="800000"/>
            <a:headEnd/>
            <a:tailEnd/>
          </a:ln>
        </p:spPr>
        <p:txBody>
          <a:bodyPr lIns="92489" tIns="46245" rIns="92489" bIns="46245" anchor="b"/>
          <a:lstStyle/>
          <a:p>
            <a:pPr algn="r"/>
            <a:fld id="{08C8185D-6D6D-4DE8-AE3F-EDC093F10741}" type="slidenum">
              <a:rPr lang="en-US" altLang="ja-JP" sz="1200"/>
              <a:pPr algn="r"/>
              <a:t>40</a:t>
            </a:fld>
            <a:endParaRPr lang="en-US" altLang="ja-JP" sz="1200" dirty="0"/>
          </a:p>
        </p:txBody>
      </p:sp>
      <p:sp>
        <p:nvSpPr>
          <p:cNvPr id="17411" name="Rectangle 2"/>
          <p:cNvSpPr>
            <a:spLocks noGrp="1" noRot="1" noChangeAspect="1" noChangeArrowheads="1" noTextEdit="1"/>
          </p:cNvSpPr>
          <p:nvPr>
            <p:ph type="sldImg"/>
          </p:nvPr>
        </p:nvSpPr>
        <p:spPr>
          <a:xfrm>
            <a:off x="606425" y="749300"/>
            <a:ext cx="5521325" cy="3681413"/>
          </a:xfrm>
          <a:ln w="12700" cap="flat">
            <a:solidFill>
              <a:schemeClr val="tx1"/>
            </a:solidFill>
          </a:ln>
        </p:spPr>
      </p:sp>
      <p:sp>
        <p:nvSpPr>
          <p:cNvPr id="17412" name="Rectangle 3"/>
          <p:cNvSpPr>
            <a:spLocks noGrp="1" noChangeArrowheads="1"/>
          </p:cNvSpPr>
          <p:nvPr>
            <p:ph type="body" idx="1"/>
          </p:nvPr>
        </p:nvSpPr>
        <p:spPr>
          <a:xfrm>
            <a:off x="896545" y="4686698"/>
            <a:ext cx="4941118" cy="4439447"/>
          </a:xfrm>
          <a:noFill/>
          <a:ln/>
        </p:spPr>
        <p:txBody>
          <a:bodyPr lIns="90253" tIns="45127" rIns="90253" bIns="45127"/>
          <a:lstStyle/>
          <a:p>
            <a:pPr defTabSz="776168"/>
            <a:endParaRPr lang="ja-JP"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プラズマは電極とチャンバーの間で生成されます。（写真のように被滅菌物を設置するカゴ部を囲むように生成されます。）</a:t>
            </a:r>
            <a:endParaRPr kumimoji="1" lang="en-US" altLang="ja-JP" dirty="0" smtClean="0"/>
          </a:p>
          <a:p>
            <a:r>
              <a:rPr kumimoji="1" lang="ja-JP" altLang="en-US" dirty="0" smtClean="0"/>
              <a:t>紫外線はプラズマの発光に含まれており、プラズマが生成されると生じます。</a:t>
            </a:r>
            <a:endParaRPr kumimoji="1" lang="en-US" altLang="ja-JP" dirty="0" smtClean="0"/>
          </a:p>
          <a:p>
            <a:endParaRPr kumimoji="1" lang="en-US" altLang="ja-JP" dirty="0" smtClean="0"/>
          </a:p>
          <a:p>
            <a:r>
              <a:rPr kumimoji="1" lang="ja-JP" altLang="en-US" dirty="0" smtClean="0"/>
              <a:t>滅菌工程の図では、「</a:t>
            </a:r>
            <a:r>
              <a:rPr kumimoji="1" lang="en-US" altLang="ja-JP" dirty="0" smtClean="0"/>
              <a:t>Plasma </a:t>
            </a:r>
            <a:r>
              <a:rPr kumimoji="1" lang="en-US" altLang="ja-JP" dirty="0" err="1" smtClean="0"/>
              <a:t>sterilisation</a:t>
            </a:r>
            <a:r>
              <a:rPr kumimoji="1" lang="ja-JP" altLang="en-US" dirty="0" smtClean="0"/>
              <a:t>」のパートでプラズマが生成され、紫外線が照射されます。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6E811C8D-02C8-4E5E-AD89-45BDA9BE0B39}" type="slidenum">
              <a:rPr kumimoji="1" lang="ja-JP" altLang="en-US" smtClean="0"/>
              <a:pPr/>
              <a:t>21</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＜プラズマの生成方法＞</a:t>
            </a:r>
            <a:endParaRPr kumimoji="1" lang="en-US" altLang="ja-JP" dirty="0" smtClean="0"/>
          </a:p>
          <a:p>
            <a:r>
              <a:rPr kumimoji="1" lang="en-US" altLang="ja-JP" dirty="0" smtClean="0"/>
              <a:t>Ⅰ</a:t>
            </a:r>
            <a:r>
              <a:rPr kumimoji="1" lang="ja-JP" altLang="en-US" dirty="0" err="1" smtClean="0"/>
              <a:t>．</a:t>
            </a:r>
            <a:r>
              <a:rPr kumimoji="1" lang="ja-JP" altLang="en-US" dirty="0" smtClean="0"/>
              <a:t>電極に高周波電圧（ＲＦ）を印加し、チャンバーとの間に高エネルギーの電磁場を生成します。</a:t>
            </a:r>
            <a:endParaRPr kumimoji="1" lang="en-US" altLang="ja-JP" dirty="0" smtClean="0"/>
          </a:p>
          <a:p>
            <a:r>
              <a:rPr kumimoji="1" lang="en-US" altLang="ja-JP" dirty="0" smtClean="0"/>
              <a:t>Ⅱ</a:t>
            </a:r>
            <a:r>
              <a:rPr kumimoji="1" lang="ja-JP" altLang="en-US" dirty="0" err="1" smtClean="0"/>
              <a:t>．</a:t>
            </a:r>
            <a:r>
              <a:rPr kumimoji="1" lang="ja-JP" altLang="en-US" dirty="0" smtClean="0"/>
              <a:t>電磁場のエネルギーを受けて、気体中の粒子は電離され、プラズマが生成されます。</a:t>
            </a:r>
            <a:endParaRPr kumimoji="1" lang="en-US" altLang="ja-JP" dirty="0" smtClean="0"/>
          </a:p>
          <a:p>
            <a:endParaRPr kumimoji="1" lang="en-US" altLang="ja-JP" dirty="0" smtClean="0"/>
          </a:p>
          <a:p>
            <a:r>
              <a:rPr kumimoji="1" lang="en-US" altLang="ja-JP" dirty="0" smtClean="0"/>
              <a:t>※</a:t>
            </a:r>
            <a:r>
              <a:rPr kumimoji="1" lang="ja-JP" altLang="en-US" dirty="0" smtClean="0"/>
              <a:t>ＲＦとは、「</a:t>
            </a:r>
            <a:r>
              <a:rPr kumimoji="1" lang="en-US" altLang="ja-JP" dirty="0" smtClean="0"/>
              <a:t>Radio Frequency</a:t>
            </a:r>
            <a:r>
              <a:rPr kumimoji="1" lang="ja-JP" altLang="en-US" dirty="0" smtClean="0"/>
              <a:t>」</a:t>
            </a:r>
            <a:r>
              <a:rPr kumimoji="1" lang="en-US" altLang="ja-JP" dirty="0" smtClean="0"/>
              <a:t> </a:t>
            </a:r>
            <a:r>
              <a:rPr kumimoji="1" lang="ja-JP" altLang="en-US" dirty="0" smtClean="0"/>
              <a:t>の略で、高周波の</a:t>
            </a:r>
            <a:r>
              <a:rPr kumimoji="1" lang="ja-JP" altLang="en-US" smtClean="0"/>
              <a:t>意味です。</a:t>
            </a:r>
            <a:endParaRPr kumimoji="1" lang="ja-JP" altLang="en-US" dirty="0"/>
          </a:p>
        </p:txBody>
      </p:sp>
      <p:sp>
        <p:nvSpPr>
          <p:cNvPr id="4" name="スライド番号プレースホルダ 3"/>
          <p:cNvSpPr>
            <a:spLocks noGrp="1"/>
          </p:cNvSpPr>
          <p:nvPr>
            <p:ph type="sldNum" sz="quarter" idx="10"/>
          </p:nvPr>
        </p:nvSpPr>
        <p:spPr/>
        <p:txBody>
          <a:bodyPr/>
          <a:lstStyle/>
          <a:p>
            <a:fld id="{6E811C8D-02C8-4E5E-AD89-45BDA9BE0B39}" type="slidenum">
              <a:rPr kumimoji="1" lang="ja-JP" altLang="en-US" smtClean="0"/>
              <a:pPr/>
              <a:t>22</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空気のみを媒体としたプラズマと、過酢酸混合（空気も含みます）ガスを媒体としたプラズマの発光スペクトルを比較し、プラズマで生成される成分の違いを確認しました。意図としては、過酢酸を付加することで、滅菌に有効なラジカルが生成されることを確認することが目的で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E811C8D-02C8-4E5E-AD89-45BDA9BE0B39}" type="slidenum">
              <a:rPr kumimoji="1" lang="ja-JP" altLang="en-US" smtClean="0"/>
              <a:pPr/>
              <a:t>25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空気のみを媒体としたプラズマと、過酢酸混合（空気も含みます）ガスを媒体としたプラズマの発光スペクトルを比較し、プラズマで生成される成分の違いを確認しました。意図としては、過酢酸を付加することで、滅菌に有効なラジカルが生成されることを確認することが目的です。</a:t>
            </a:r>
            <a:endParaRPr kumimoji="1" lang="en-US" altLang="ja-JP" dirty="0" smtClean="0"/>
          </a:p>
          <a:p>
            <a:endParaRPr kumimoji="1" lang="en-US" altLang="ja-JP" dirty="0" smtClean="0"/>
          </a:p>
          <a:p>
            <a:r>
              <a:rPr kumimoji="1" lang="ja-JP" altLang="en-US" dirty="0" smtClean="0"/>
              <a:t>過酢酸を付加した際のプラズマの発光スペクトルを確認したところ、空気媒体のプラズマではほとんど生成されていなかった酸素ラジカルが生成されていることがわかります。</a:t>
            </a:r>
            <a:endParaRPr kumimoji="1" lang="en-US" altLang="ja-JP" dirty="0" smtClean="0"/>
          </a:p>
          <a:p>
            <a:endParaRPr kumimoji="1" lang="en-US" altLang="ja-JP" dirty="0" smtClean="0"/>
          </a:p>
          <a:p>
            <a:r>
              <a:rPr kumimoji="1" lang="ja-JP" altLang="en-US" dirty="0" smtClean="0"/>
              <a:t>この結果より、過酢酸を付加したプラズマは滅菌に有効であると言えます。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E811C8D-02C8-4E5E-AD89-45BDA9BE0B39}" type="slidenum">
              <a:rPr kumimoji="1" lang="ja-JP" altLang="en-US" smtClean="0"/>
              <a:pPr/>
              <a:t>26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smtClean="0"/>
          </a:p>
        </p:txBody>
      </p:sp>
      <p:sp>
        <p:nvSpPr>
          <p:cNvPr id="22532" name="スライド番号プレースホルダ 3"/>
          <p:cNvSpPr>
            <a:spLocks noGrp="1"/>
          </p:cNvSpPr>
          <p:nvPr>
            <p:ph type="sldNum" sz="quarter" idx="5"/>
          </p:nvPr>
        </p:nvSpPr>
        <p:spPr>
          <a:noFill/>
        </p:spPr>
        <p:txBody>
          <a:bodyPr/>
          <a:lstStyle/>
          <a:p>
            <a:fld id="{CB8BF7F2-60FD-4585-A348-4AE604425ABF}" type="slidenum">
              <a:rPr lang="en-US" altLang="ja-JP" smtClean="0">
                <a:ea typeface="ＭＳ Ｐゴシック" charset="-128"/>
              </a:rPr>
              <a:pPr/>
              <a:t>27</a:t>
            </a:fld>
            <a:endParaRPr lang="en-US" altLang="ja-JP"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プラズマ分解工程では、過酢酸ガス中にプラズマを生成することで、薬剤成分を原子レベルに分解することが期待されます。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E811C8D-02C8-4E5E-AD89-45BDA9BE0B39}" type="slidenum">
              <a:rPr kumimoji="1" lang="ja-JP" altLang="en-US" smtClean="0"/>
              <a:pPr/>
              <a:t>28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過酢酸ガス中でプラズマを</a:t>
            </a:r>
            <a:r>
              <a:rPr kumimoji="1" lang="en-US" altLang="ja-JP" dirty="0" smtClean="0"/>
              <a:t>1</a:t>
            </a:r>
            <a:r>
              <a:rPr kumimoji="1" lang="ja-JP" altLang="en-US" dirty="0" smtClean="0"/>
              <a:t>分間照射した時と、</a:t>
            </a:r>
            <a:r>
              <a:rPr kumimoji="1" lang="en-US" altLang="ja-JP" dirty="0" smtClean="0"/>
              <a:t>5</a:t>
            </a:r>
            <a:r>
              <a:rPr kumimoji="1" lang="ja-JP" altLang="en-US" dirty="0" smtClean="0"/>
              <a:t>分間照射した時の発光スペクトルを比較しました。意図としては、処理時間が増すにつれて過酢酸が分解されることを確認することが目的です。</a:t>
            </a:r>
            <a:endParaRPr kumimoji="1" lang="en-US" altLang="ja-JP" dirty="0" smtClean="0"/>
          </a:p>
          <a:p>
            <a:endParaRPr kumimoji="1" lang="en-US" altLang="ja-JP" dirty="0" smtClean="0"/>
          </a:p>
          <a:p>
            <a:r>
              <a:rPr kumimoji="1" lang="ja-JP" altLang="en-US" dirty="0" smtClean="0"/>
              <a:t>確認方法として、過酢酸が分解して生じる炭素のスペクトルの発光強度を比較します。</a:t>
            </a:r>
            <a:endParaRPr kumimoji="1" lang="en-US" altLang="ja-JP" dirty="0" smtClean="0"/>
          </a:p>
          <a:p>
            <a:endParaRPr kumimoji="1" lang="en-US" altLang="ja-JP" dirty="0" smtClean="0"/>
          </a:p>
          <a:p>
            <a:r>
              <a:rPr kumimoji="1" lang="ja-JP" altLang="en-US" dirty="0" smtClean="0"/>
              <a:t>この結果より、プラズマ処理時間が長くなるにつれて炭素の発光強度が増すことが分かります。</a:t>
            </a:r>
            <a:endParaRPr kumimoji="1" lang="ja-JP" altLang="en-US" dirty="0"/>
          </a:p>
        </p:txBody>
      </p:sp>
      <p:sp>
        <p:nvSpPr>
          <p:cNvPr id="4" name="スライド番号プレースホルダ 3"/>
          <p:cNvSpPr>
            <a:spLocks noGrp="1"/>
          </p:cNvSpPr>
          <p:nvPr>
            <p:ph type="sldNum" sz="quarter" idx="10"/>
          </p:nvPr>
        </p:nvSpPr>
        <p:spPr/>
        <p:txBody>
          <a:bodyPr/>
          <a:lstStyle/>
          <a:p>
            <a:fld id="{6E811C8D-02C8-4E5E-AD89-45BDA9BE0B39}" type="slidenum">
              <a:rPr kumimoji="1" lang="ja-JP" altLang="en-US" smtClean="0"/>
              <a:pPr/>
              <a:t>30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本グラフは、プラズマ処理時間を</a:t>
            </a:r>
            <a:r>
              <a:rPr kumimoji="1" lang="en-US" altLang="ja-JP" dirty="0" smtClean="0"/>
              <a:t>0</a:t>
            </a:r>
            <a:r>
              <a:rPr kumimoji="1" lang="ja-JP" altLang="en-US" dirty="0" smtClean="0"/>
              <a:t>分（空気プラズマ）、</a:t>
            </a:r>
            <a:r>
              <a:rPr kumimoji="1" lang="en-US" altLang="ja-JP" dirty="0" smtClean="0"/>
              <a:t>1</a:t>
            </a:r>
            <a:r>
              <a:rPr kumimoji="1" lang="ja-JP" altLang="en-US" dirty="0" smtClean="0"/>
              <a:t>分、</a:t>
            </a:r>
            <a:r>
              <a:rPr kumimoji="1" lang="en-US" altLang="ja-JP" dirty="0" smtClean="0"/>
              <a:t>3</a:t>
            </a:r>
            <a:r>
              <a:rPr kumimoji="1" lang="ja-JP" altLang="en-US" dirty="0" smtClean="0"/>
              <a:t>分、</a:t>
            </a:r>
            <a:r>
              <a:rPr kumimoji="1" lang="en-US" altLang="ja-JP" dirty="0" smtClean="0"/>
              <a:t>5</a:t>
            </a:r>
            <a:r>
              <a:rPr kumimoji="1" lang="ja-JP" altLang="en-US" dirty="0" smtClean="0"/>
              <a:t>分と変化させた時の炭素の発光強度を示しております。</a:t>
            </a:r>
            <a:endParaRPr kumimoji="1" lang="en-US" altLang="ja-JP" dirty="0" smtClean="0"/>
          </a:p>
          <a:p>
            <a:endParaRPr kumimoji="1" lang="en-US" altLang="ja-JP" dirty="0" smtClean="0"/>
          </a:p>
          <a:p>
            <a:r>
              <a:rPr kumimoji="1" lang="ja-JP" altLang="en-US" dirty="0" smtClean="0"/>
              <a:t>プラズマ処理時間が増えるにつれて炭素発光強度が強くなることがわかります。</a:t>
            </a:r>
            <a:endParaRPr kumimoji="1" lang="en-US" altLang="ja-JP" dirty="0" smtClean="0"/>
          </a:p>
          <a:p>
            <a:r>
              <a:rPr kumimoji="1" lang="ja-JP" altLang="en-US" dirty="0" smtClean="0"/>
              <a:t>同条件下での連続測定で発光強度が増えるということは、時間変化に応じて炭素の量が増加していると言えます。</a:t>
            </a:r>
            <a:endParaRPr kumimoji="1" lang="en-US" altLang="ja-JP" dirty="0" smtClean="0"/>
          </a:p>
          <a:p>
            <a:endParaRPr kumimoji="1" lang="en-US" altLang="ja-JP" dirty="0" smtClean="0"/>
          </a:p>
          <a:p>
            <a:r>
              <a:rPr kumimoji="1" lang="ja-JP" altLang="en-US" dirty="0" smtClean="0"/>
              <a:t>炭素が増加するということは、過酢酸、酢酸が分解されていると言えます。</a:t>
            </a:r>
            <a:endParaRPr kumimoji="1" lang="ja-JP" altLang="en-US" dirty="0"/>
          </a:p>
        </p:txBody>
      </p:sp>
      <p:sp>
        <p:nvSpPr>
          <p:cNvPr id="4" name="スライド番号プレースホルダ 3"/>
          <p:cNvSpPr>
            <a:spLocks noGrp="1"/>
          </p:cNvSpPr>
          <p:nvPr>
            <p:ph type="sldNum" sz="quarter" idx="10"/>
          </p:nvPr>
        </p:nvSpPr>
        <p:spPr/>
        <p:txBody>
          <a:bodyPr/>
          <a:lstStyle/>
          <a:p>
            <a:fld id="{6E811C8D-02C8-4E5E-AD89-45BDA9BE0B39}" type="slidenum">
              <a:rPr kumimoji="1" lang="ja-JP" altLang="en-US" smtClean="0"/>
              <a:pPr/>
              <a:t>31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25" y="2130426"/>
            <a:ext cx="874395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BF78BD-4E81-43DF-A2B7-67137AE034A8}" type="datetimeFigureOut">
              <a:rPr kumimoji="1" lang="ja-JP" altLang="en-US" smtClean="0"/>
              <a:pPr/>
              <a:t>2015/10/8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225309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BF78BD-4E81-43DF-A2B7-67137AE034A8}" type="datetimeFigureOut">
              <a:rPr kumimoji="1" lang="ja-JP" altLang="en-US" smtClean="0"/>
              <a:pPr/>
              <a:t>2015/10/8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80302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8075" y="274639"/>
            <a:ext cx="2314575"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14350" y="274639"/>
            <a:ext cx="6772275"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BF78BD-4E81-43DF-A2B7-67137AE034A8}" type="datetimeFigureOut">
              <a:rPr kumimoji="1" lang="ja-JP" altLang="en-US" smtClean="0"/>
              <a:pPr/>
              <a:t>2015/10/8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2634665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228600"/>
            <a:ext cx="9601200" cy="6858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342900" y="1371600"/>
            <a:ext cx="9601200" cy="24003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42900" y="3924300"/>
            <a:ext cx="9601200" cy="24003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p:txBody>
          <a:bodyPr/>
          <a:lstStyle>
            <a:lvl1pPr>
              <a:defRPr/>
            </a:lvl1pPr>
          </a:lstStyle>
          <a:p>
            <a:pPr>
              <a:defRPr/>
            </a:pPr>
            <a:fld id="{C186FEB2-E6AF-45F9-A503-93AF741C042F}" type="slidenum">
              <a:rPr lang="en-US" altLang="ja-JP"/>
              <a:pPr>
                <a:defRPr/>
              </a:pPr>
              <a:t>&lt;#&gt;</a:t>
            </a:fld>
            <a:endParaRPr lang="en-US" altLang="ja-JP"/>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BF78BD-4E81-43DF-A2B7-67137AE034A8}" type="datetimeFigureOut">
              <a:rPr kumimoji="1" lang="ja-JP" altLang="en-US" smtClean="0"/>
              <a:pPr/>
              <a:t>2015/10/8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203299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12602" y="4406901"/>
            <a:ext cx="874395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BF78BD-4E81-43DF-A2B7-67137AE034A8}" type="datetimeFigureOut">
              <a:rPr kumimoji="1" lang="ja-JP" altLang="en-US" smtClean="0"/>
              <a:pPr/>
              <a:t>2015/10/8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47532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BF78BD-4E81-43DF-A2B7-67137AE034A8}" type="datetimeFigureOut">
              <a:rPr kumimoji="1" lang="ja-JP" altLang="en-US" smtClean="0"/>
              <a:pPr/>
              <a:t>2015/10/8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82595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BF78BD-4E81-43DF-A2B7-67137AE034A8}" type="datetimeFigureOut">
              <a:rPr kumimoji="1" lang="ja-JP" altLang="en-US" smtClean="0"/>
              <a:pPr/>
              <a:t>2015/10/8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17581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BF78BD-4E81-43DF-A2B7-67137AE034A8}" type="datetimeFigureOut">
              <a:rPr kumimoji="1" lang="ja-JP" altLang="en-US" smtClean="0"/>
              <a:pPr/>
              <a:t>2015/10/8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121933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BF78BD-4E81-43DF-A2B7-67137AE034A8}" type="datetimeFigureOut">
              <a:rPr kumimoji="1" lang="ja-JP" altLang="en-US" smtClean="0"/>
              <a:pPr/>
              <a:t>2015/10/8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338476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1" y="273050"/>
            <a:ext cx="33843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BF78BD-4E81-43DF-A2B7-67137AE034A8}" type="datetimeFigureOut">
              <a:rPr kumimoji="1" lang="ja-JP" altLang="en-US" smtClean="0"/>
              <a:pPr/>
              <a:t>2015/10/8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95156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324" y="4800600"/>
            <a:ext cx="6172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BF78BD-4E81-43DF-A2B7-67137AE034A8}" type="datetimeFigureOut">
              <a:rPr kumimoji="1" lang="ja-JP" altLang="en-US" smtClean="0"/>
              <a:pPr/>
              <a:t>2015/10/8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358868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60000">
              <a:srgbClr val="0A128C"/>
            </a:gs>
            <a:gs pos="100000">
              <a:srgbClr val="181CC7"/>
            </a:gs>
            <a:gs pos="100000">
              <a:srgbClr val="7005D4"/>
            </a:gs>
            <a:gs pos="100000">
              <a:srgbClr val="8C3D91"/>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14350" y="1600201"/>
            <a:ext cx="92583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514350" y="6356351"/>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F78BD-4E81-43DF-A2B7-67137AE034A8}" type="datetimeFigureOut">
              <a:rPr kumimoji="1" lang="ja-JP" altLang="en-US" smtClean="0"/>
              <a:pPr/>
              <a:t>2015/10/8</a:t>
            </a:fld>
            <a:endParaRPr kumimoji="1" lang="ja-JP" altLang="en-US"/>
          </a:p>
        </p:txBody>
      </p:sp>
      <p:sp>
        <p:nvSpPr>
          <p:cNvPr id="5" name="フッター プレースホルダー 4"/>
          <p:cNvSpPr>
            <a:spLocks noGrp="1"/>
          </p:cNvSpPr>
          <p:nvPr>
            <p:ph type="ftr" sz="quarter" idx="3"/>
          </p:nvPr>
        </p:nvSpPr>
        <p:spPr>
          <a:xfrm>
            <a:off x="3514725" y="6356351"/>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372350" y="6356351"/>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E86CA-17A2-4CA6-BF74-F7C4DB1724D4}" type="slidenum">
              <a:rPr kumimoji="1" lang="ja-JP" altLang="en-US" smtClean="0"/>
              <a:pPr/>
              <a:t>&lt;#&gt;</a:t>
            </a:fld>
            <a:endParaRPr kumimoji="1" lang="ja-JP" altLang="en-US"/>
          </a:p>
        </p:txBody>
      </p:sp>
    </p:spTree>
    <p:extLst>
      <p:ext uri="{BB962C8B-B14F-4D97-AF65-F5344CB8AC3E}">
        <p14:creationId xmlns:p14="http://schemas.microsoft.com/office/powerpoint/2010/main" xmlns="" val="4147155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4787" y="1093468"/>
            <a:ext cx="9822176" cy="4093428"/>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en-US" altLang="ja-JP" sz="36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Peracetic</a:t>
            </a:r>
            <a:r>
              <a:rPr kumimoji="1" lang="en-US" altLang="ja-JP"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Acid Gas Plasma </a:t>
            </a:r>
            <a:r>
              <a:rPr kumimoji="1" lang="en-US" altLang="ja-JP" sz="36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Sterilisation</a:t>
            </a:r>
            <a:endParaRPr kumimoji="1" lang="en-US" altLang="ja-JP"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kumimoji="1"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r>
              <a:rPr kumimoji="1" lang="en-US" altLang="ja-JP" sz="32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kumimoji="1"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WFHSS in Lille</a:t>
            </a:r>
          </a:p>
          <a:p>
            <a:pPr algn="ctr"/>
            <a:endPar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kumimoji="1"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r>
              <a:rPr kumimoji="1" lang="en-US" altLang="ja-JP" sz="32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kumimoji="1"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Oct. 2015 14:15-14:40</a:t>
            </a:r>
          </a:p>
          <a:p>
            <a:pPr algn="ctr"/>
            <a:endPar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kumimoji="1"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Tokyo Healthcare University Postgraduate School</a:t>
            </a:r>
          </a:p>
          <a:p>
            <a:pPr algn="ctr"/>
            <a:r>
              <a:rPr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Kobayashi H, Yoshida R, Endo H, </a:t>
            </a:r>
            <a:r>
              <a:rPr kumimoji="1"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Yoshida Y, Nakamura E</a:t>
            </a:r>
            <a:endParaRPr kumimoji="1" lang="ja-JP" alt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テキスト ボックス 2"/>
          <p:cNvSpPr txBox="1"/>
          <p:nvPr/>
        </p:nvSpPr>
        <p:spPr bwMode="auto">
          <a:xfrm>
            <a:off x="368451" y="5397428"/>
            <a:ext cx="9631891" cy="1477328"/>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rtlCol="0">
            <a:spAutoFit/>
          </a:bodyPr>
          <a:lstStyle/>
          <a:p>
            <a:r>
              <a:rPr kumimoji="1" lang="en-US" altLang="ja-JP"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Conflict of interest statement</a:t>
            </a:r>
          </a:p>
          <a:p>
            <a:r>
              <a:rPr kumimoji="1" lang="en-US" altLang="ja-JP"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HK is consultant for Yoshida Pharm., Saraya and Sakura, and HE, YY and EN are employees of Saraya.</a:t>
            </a:r>
          </a:p>
          <a:p>
            <a:r>
              <a:rPr lang="en-US" altLang="ja-JP"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Funding sources</a:t>
            </a:r>
          </a:p>
          <a:p>
            <a:r>
              <a:rPr lang="en-US" altLang="ja-JP"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None</a:t>
            </a:r>
          </a:p>
        </p:txBody>
      </p:sp>
    </p:spTree>
    <p:extLst>
      <p:ext uri="{BB962C8B-B14F-4D97-AF65-F5344CB8AC3E}">
        <p14:creationId xmlns:p14="http://schemas.microsoft.com/office/powerpoint/2010/main" xmlns="" val="2086178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5766"/>
            <a:ext cx="9258300" cy="1143000"/>
          </a:xfrm>
          <a:effectLst>
            <a:outerShdw blurRad="50800" dist="38100" dir="2700000" algn="tl" rotWithShape="0">
              <a:prstClr val="black">
                <a:alpha val="40000"/>
              </a:prstClr>
            </a:outerShdw>
          </a:effectLst>
        </p:spPr>
        <p:txBody>
          <a:bodyPr>
            <a:normAutofit/>
          </a:bodyPr>
          <a:lstStyle/>
          <a:p>
            <a:r>
              <a:rPr lang="en-US" altLang="ja-JP" sz="2800" dirty="0" smtClean="0">
                <a:solidFill>
                  <a:schemeClr val="bg1"/>
                </a:solidFill>
                <a:latin typeface="Times New Roman" pitchFamily="18" charset="0"/>
                <a:cs typeface="Times New Roman" pitchFamily="18" charset="0"/>
              </a:rPr>
              <a:t>Superiority</a:t>
            </a:r>
            <a:r>
              <a:rPr lang="ja-JP" altLang="en-US" sz="2800" dirty="0" smtClean="0">
                <a:solidFill>
                  <a:schemeClr val="bg1"/>
                </a:solidFill>
                <a:latin typeface="Times New Roman" pitchFamily="18" charset="0"/>
                <a:cs typeface="Times New Roman" pitchFamily="18" charset="0"/>
              </a:rPr>
              <a:t> </a:t>
            </a:r>
            <a:r>
              <a:rPr lang="en-US" altLang="ja-JP" sz="2800" dirty="0" smtClean="0">
                <a:solidFill>
                  <a:schemeClr val="bg1"/>
                </a:solidFill>
                <a:latin typeface="Times New Roman" pitchFamily="18" charset="0"/>
                <a:cs typeface="Times New Roman" pitchFamily="18" charset="0"/>
              </a:rPr>
              <a:t>of</a:t>
            </a:r>
            <a:r>
              <a:rPr lang="ja-JP" altLang="en-US" sz="2800" dirty="0" smtClean="0">
                <a:solidFill>
                  <a:schemeClr val="bg1"/>
                </a:solidFill>
                <a:latin typeface="Times New Roman" pitchFamily="18" charset="0"/>
                <a:cs typeface="Times New Roman" pitchFamily="18" charset="0"/>
              </a:rPr>
              <a:t>  </a:t>
            </a:r>
            <a:r>
              <a:rPr lang="en-US" altLang="ja-JP" sz="2800" dirty="0" err="1" smtClean="0">
                <a:solidFill>
                  <a:schemeClr val="bg1"/>
                </a:solidFill>
                <a:latin typeface="Times New Roman" pitchFamily="18" charset="0"/>
                <a:cs typeface="Times New Roman" pitchFamily="18" charset="0"/>
              </a:rPr>
              <a:t>Peracetic</a:t>
            </a:r>
            <a:r>
              <a:rPr lang="ja-JP" altLang="en-US" sz="2800" dirty="0" smtClean="0">
                <a:solidFill>
                  <a:schemeClr val="bg1"/>
                </a:solidFill>
                <a:latin typeface="Times New Roman" pitchFamily="18" charset="0"/>
                <a:cs typeface="Times New Roman" pitchFamily="18" charset="0"/>
              </a:rPr>
              <a:t> </a:t>
            </a:r>
            <a:r>
              <a:rPr lang="en-US" altLang="ja-JP" sz="2800" dirty="0" smtClean="0">
                <a:solidFill>
                  <a:schemeClr val="bg1"/>
                </a:solidFill>
                <a:latin typeface="Times New Roman" pitchFamily="18" charset="0"/>
                <a:cs typeface="Times New Roman" pitchFamily="18" charset="0"/>
              </a:rPr>
              <a:t>Acid</a:t>
            </a:r>
            <a:r>
              <a:rPr lang="ja-JP" altLang="en-US" sz="2800" dirty="0" smtClean="0">
                <a:solidFill>
                  <a:schemeClr val="bg1"/>
                </a:solidFill>
                <a:latin typeface="Times New Roman" pitchFamily="18" charset="0"/>
                <a:cs typeface="Times New Roman" pitchFamily="18" charset="0"/>
              </a:rPr>
              <a:t> </a:t>
            </a:r>
            <a:r>
              <a:rPr lang="en-US" altLang="ja-JP" sz="2800" dirty="0" smtClean="0">
                <a:solidFill>
                  <a:schemeClr val="bg1"/>
                </a:solidFill>
                <a:latin typeface="Times New Roman" pitchFamily="18" charset="0"/>
                <a:cs typeface="Times New Roman" pitchFamily="18" charset="0"/>
              </a:rPr>
              <a:t>Vapor</a:t>
            </a:r>
            <a:endParaRPr kumimoji="1" lang="ja-JP" altLang="en-US" sz="2800" dirty="0">
              <a:solidFill>
                <a:schemeClr val="bg1"/>
              </a:solidFill>
              <a:latin typeface="Times New Roman" pitchFamily="18" charset="0"/>
              <a:cs typeface="Times New Roman" pitchFamily="18" charset="0"/>
            </a:endParaRPr>
          </a:p>
        </p:txBody>
      </p:sp>
      <p:graphicFrame>
        <p:nvGraphicFramePr>
          <p:cNvPr id="5" name="コンテンツ プレースホルダ 4"/>
          <p:cNvGraphicFramePr>
            <a:graphicFrameLocks noGrp="1"/>
          </p:cNvGraphicFramePr>
          <p:nvPr>
            <p:ph idx="1"/>
          </p:nvPr>
        </p:nvGraphicFramePr>
        <p:xfrm>
          <a:off x="462978" y="1884945"/>
          <a:ext cx="9361040" cy="458635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800202"/>
                <a:gridCol w="1800200"/>
                <a:gridCol w="1800200"/>
                <a:gridCol w="288032"/>
                <a:gridCol w="1836203"/>
                <a:gridCol w="1836203"/>
              </a:tblGrid>
              <a:tr h="404266">
                <a:tc rowSpan="2">
                  <a:txBody>
                    <a:bodyPr/>
                    <a:lstStyle/>
                    <a:p>
                      <a:endParaRPr kumimoji="1" lang="en-US" altLang="ja-JP" sz="2800" b="0" i="1" dirty="0" smtClean="0">
                        <a:solidFill>
                          <a:srgbClr val="FFFF00"/>
                        </a:solidFill>
                        <a:effectLst/>
                        <a:latin typeface="Times New Roman" pitchFamily="18" charset="0"/>
                        <a:cs typeface="Times New Roman" pitchFamily="18" charset="0"/>
                      </a:endParaRPr>
                    </a:p>
                    <a:p>
                      <a:r>
                        <a:rPr kumimoji="1" lang="en-US" altLang="ja-JP" sz="2800" b="0" i="0" dirty="0" smtClean="0">
                          <a:solidFill>
                            <a:srgbClr val="FFFF00"/>
                          </a:solidFill>
                          <a:effectLst/>
                          <a:latin typeface="Times New Roman" pitchFamily="18" charset="0"/>
                          <a:cs typeface="Times New Roman" pitchFamily="18" charset="0"/>
                        </a:rPr>
                        <a:t>Exposure</a:t>
                      </a:r>
                    </a:p>
                    <a:p>
                      <a:r>
                        <a:rPr kumimoji="1" lang="en-US" altLang="ja-JP" sz="2800" b="0" i="0" dirty="0" smtClean="0">
                          <a:solidFill>
                            <a:srgbClr val="FFFF00"/>
                          </a:solidFill>
                          <a:effectLst/>
                          <a:latin typeface="Times New Roman" pitchFamily="18" charset="0"/>
                          <a:cs typeface="Times New Roman" pitchFamily="18" charset="0"/>
                        </a:rPr>
                        <a:t>(Minutes)</a:t>
                      </a:r>
                      <a:endParaRPr kumimoji="1" lang="ja-JP" altLang="en-US" sz="2800" b="0" i="0" dirty="0">
                        <a:solidFill>
                          <a:srgbClr val="FFFF00"/>
                        </a:solidFill>
                        <a:effectLst/>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gridSpan="2">
                  <a:txBody>
                    <a:bodyPr/>
                    <a:lstStyle/>
                    <a:p>
                      <a:pPr algn="ctr"/>
                      <a:r>
                        <a:rPr kumimoji="1" lang="en-US" altLang="ja-JP" sz="2800" b="0" i="0" dirty="0" smtClean="0">
                          <a:solidFill>
                            <a:srgbClr val="FFFF00"/>
                          </a:solidFill>
                          <a:effectLst/>
                          <a:latin typeface="Times New Roman" pitchFamily="18" charset="0"/>
                          <a:cs typeface="Times New Roman" pitchFamily="18" charset="0"/>
                        </a:rPr>
                        <a:t>Paper</a:t>
                      </a:r>
                    </a:p>
                  </a:txBody>
                  <a:tcP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hMerge="1">
                  <a:txBody>
                    <a:bodyPr/>
                    <a:lstStyle/>
                    <a:p>
                      <a:endParaRPr kumimoji="1" lang="en-US" altLang="ja-JP" sz="1600" b="1" dirty="0" smtClean="0">
                        <a:solidFill>
                          <a:srgbClr val="FFFF00"/>
                        </a:solidFill>
                      </a:endParaRPr>
                    </a:p>
                  </a:txBody>
                  <a:tcP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a:endParaRPr kumimoji="1" lang="en-US" altLang="ja-JP" sz="2800" b="0" i="0" dirty="0" smtClean="0">
                        <a:solidFill>
                          <a:srgbClr val="FFFF00"/>
                        </a:solidFill>
                        <a:effectLst/>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tcPr>
                </a:tc>
                <a:tc gridSpan="2">
                  <a:txBody>
                    <a:bodyPr/>
                    <a:lstStyle/>
                    <a:p>
                      <a:pPr algn="ctr"/>
                      <a:r>
                        <a:rPr kumimoji="1" lang="en-US" altLang="ja-JP" sz="2800" b="0" i="0" dirty="0" smtClean="0">
                          <a:solidFill>
                            <a:srgbClr val="FFFF00"/>
                          </a:solidFill>
                          <a:effectLst/>
                          <a:latin typeface="Times New Roman" pitchFamily="18" charset="0"/>
                          <a:cs typeface="Times New Roman" pitchFamily="18" charset="0"/>
                        </a:rPr>
                        <a:t>Glass</a:t>
                      </a:r>
                    </a:p>
                  </a:txBody>
                  <a:tcP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hMerge="1">
                  <a:txBody>
                    <a:bodyPr/>
                    <a:lstStyle/>
                    <a:p>
                      <a:endParaRPr kumimoji="1" lang="en-US" altLang="ja-JP" sz="1600" b="1" dirty="0" smtClean="0">
                        <a:solidFill>
                          <a:srgbClr val="FFFF00"/>
                        </a:solidFill>
                      </a:endParaRPr>
                    </a:p>
                  </a:txBody>
                  <a:tcP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901299">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dirty="0" smtClean="0">
                          <a:solidFill>
                            <a:srgbClr val="FFFF00"/>
                          </a:solidFill>
                          <a:effectLst/>
                          <a:latin typeface="Times New Roman" pitchFamily="18" charset="0"/>
                          <a:cs typeface="Times New Roman" pitchFamily="18" charset="0"/>
                        </a:rPr>
                        <a:t>Active</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dirty="0" smtClean="0">
                          <a:solidFill>
                            <a:srgbClr val="FFFF00"/>
                          </a:solidFill>
                          <a:effectLst/>
                          <a:latin typeface="Times New Roman" pitchFamily="18" charset="0"/>
                          <a:cs typeface="Times New Roman" pitchFamily="18" charset="0"/>
                        </a:rPr>
                        <a:t> Spores</a:t>
                      </a:r>
                      <a:endParaRPr kumimoji="1" lang="ja-JP" altLang="en-US" sz="2800" b="0" i="0" dirty="0" smtClean="0">
                        <a:solidFill>
                          <a:srgbClr val="FFFF00"/>
                        </a:solidFill>
                        <a:effectLst/>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dirty="0" smtClean="0">
                          <a:solidFill>
                            <a:srgbClr val="FFFF00"/>
                          </a:solidFill>
                          <a:effectLst/>
                          <a:latin typeface="Times New Roman" pitchFamily="18" charset="0"/>
                          <a:cs typeface="Times New Roman" pitchFamily="18" charset="0"/>
                        </a:rPr>
                        <a:t>Sterile samples</a:t>
                      </a:r>
                      <a:endParaRPr kumimoji="1" lang="ja-JP" altLang="en-US" sz="2800" b="0" i="0" dirty="0" smtClean="0">
                        <a:solidFill>
                          <a:srgbClr val="FFFF00"/>
                        </a:solidFill>
                        <a:effectLst/>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0" i="0" dirty="0" smtClean="0">
                        <a:solidFill>
                          <a:srgbClr val="FFFF00"/>
                        </a:solidFill>
                        <a:effectLst/>
                        <a:latin typeface="Times New Roman" pitchFamily="18" charset="0"/>
                        <a:cs typeface="Times New Roman" pitchFamily="18" charset="0"/>
                      </a:endParaRPr>
                    </a:p>
                  </a:txBody>
                  <a:tcP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dirty="0" smtClean="0">
                          <a:solidFill>
                            <a:srgbClr val="FFFF00"/>
                          </a:solidFill>
                          <a:effectLst/>
                          <a:latin typeface="Times New Roman" pitchFamily="18" charset="0"/>
                          <a:cs typeface="Times New Roman" pitchFamily="18" charset="0"/>
                        </a:rPr>
                        <a:t>Active </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dirty="0" smtClean="0">
                          <a:solidFill>
                            <a:srgbClr val="FFFF00"/>
                          </a:solidFill>
                          <a:effectLst/>
                          <a:latin typeface="Times New Roman" pitchFamily="18" charset="0"/>
                          <a:cs typeface="Times New Roman" pitchFamily="18" charset="0"/>
                        </a:rPr>
                        <a:t>Spores</a:t>
                      </a:r>
                      <a:endParaRPr kumimoji="1" lang="ja-JP" altLang="en-US" sz="2800" b="0" i="0" dirty="0" smtClean="0">
                        <a:solidFill>
                          <a:srgbClr val="FFFF00"/>
                        </a:solidFill>
                        <a:effectLst/>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dirty="0" smtClean="0">
                          <a:solidFill>
                            <a:srgbClr val="FFFF00"/>
                          </a:solidFill>
                          <a:effectLst/>
                          <a:latin typeface="Times New Roman" pitchFamily="18" charset="0"/>
                          <a:cs typeface="Times New Roman" pitchFamily="18" charset="0"/>
                        </a:rPr>
                        <a:t>Sterile </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dirty="0" smtClean="0">
                          <a:solidFill>
                            <a:srgbClr val="FFFF00"/>
                          </a:solidFill>
                          <a:effectLst/>
                          <a:latin typeface="Times New Roman" pitchFamily="18" charset="0"/>
                          <a:cs typeface="Times New Roman" pitchFamily="18" charset="0"/>
                        </a:rPr>
                        <a:t>samples</a:t>
                      </a:r>
                    </a:p>
                  </a:txBody>
                  <a:tcP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500722">
                <a:tc>
                  <a:txBody>
                    <a:bodyPr/>
                    <a:lstStyle/>
                    <a:p>
                      <a:r>
                        <a:rPr kumimoji="1" lang="en-US" altLang="ja-JP" sz="2800" b="0" dirty="0" smtClean="0">
                          <a:solidFill>
                            <a:srgbClr val="FFFF00"/>
                          </a:solidFill>
                          <a:effectLst/>
                          <a:latin typeface="Times New Roman" pitchFamily="18" charset="0"/>
                          <a:cs typeface="Times New Roman" pitchFamily="18" charset="0"/>
                        </a:rPr>
                        <a:t>     0</a:t>
                      </a:r>
                      <a:endParaRPr kumimoji="1" lang="ja-JP" altLang="en-US" sz="2800" b="0" dirty="0">
                        <a:solidFill>
                          <a:srgbClr val="FFFF00"/>
                        </a:solidFill>
                        <a:effectLst/>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tcPr>
                </a:tc>
                <a:tc>
                  <a:txBody>
                    <a:bodyPr/>
                    <a:lstStyle/>
                    <a:p>
                      <a:r>
                        <a:rPr kumimoji="1" lang="en-US" altLang="ja-JP" sz="2800" b="0" dirty="0" smtClean="0">
                          <a:solidFill>
                            <a:srgbClr val="FFFF00"/>
                          </a:solidFill>
                          <a:effectLst/>
                          <a:latin typeface="Times New Roman" pitchFamily="18" charset="0"/>
                          <a:cs typeface="Times New Roman" pitchFamily="18" charset="0"/>
                        </a:rPr>
                        <a:t>    816,000</a:t>
                      </a:r>
                      <a:endParaRPr kumimoji="1" lang="ja-JP" altLang="en-US" sz="2800" b="0" dirty="0">
                        <a:solidFill>
                          <a:srgbClr val="FFFF00"/>
                        </a:solidFill>
                        <a:effectLst/>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a:t>
                      </a:r>
                      <a:endParaRPr kumimoji="1" lang="ja-JP" altLang="en-US" sz="2800" b="0" dirty="0">
                        <a:solidFill>
                          <a:srgbClr val="FFFF00"/>
                        </a:solidFill>
                        <a:effectLst/>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tcPr>
                </a:tc>
                <a:tc>
                  <a:txBody>
                    <a:bodyPr/>
                    <a:lstStyle/>
                    <a:p>
                      <a:endParaRPr kumimoji="1" lang="ja-JP" altLang="en-US" sz="2800" b="0" dirty="0">
                        <a:solidFill>
                          <a:srgbClr val="FFFF00"/>
                        </a:solidFill>
                        <a:effectLst/>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tcPr>
                </a:tc>
                <a:tc>
                  <a:txBody>
                    <a:bodyPr/>
                    <a:lstStyle/>
                    <a:p>
                      <a:r>
                        <a:rPr kumimoji="1" lang="en-US" altLang="ja-JP" sz="2800" b="0" dirty="0" smtClean="0">
                          <a:solidFill>
                            <a:srgbClr val="FFFF00"/>
                          </a:solidFill>
                          <a:effectLst/>
                          <a:latin typeface="Times New Roman" pitchFamily="18" charset="0"/>
                          <a:cs typeface="Times New Roman" pitchFamily="18" charset="0"/>
                        </a:rPr>
                        <a:t>    816,000</a:t>
                      </a:r>
                      <a:endParaRPr kumimoji="1" lang="ja-JP" altLang="en-US" sz="2800" b="0" dirty="0">
                        <a:solidFill>
                          <a:srgbClr val="FFFF00"/>
                        </a:solidFill>
                        <a:effectLst/>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a:t>
                      </a:r>
                      <a:endParaRPr kumimoji="1" lang="ja-JP" altLang="en-US" sz="2800" b="0" dirty="0">
                        <a:solidFill>
                          <a:srgbClr val="FFFF00"/>
                        </a:solidFill>
                        <a:effectLst/>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tcPr>
                </a:tc>
              </a:tr>
              <a:tr h="500722">
                <a:tc>
                  <a:txBody>
                    <a:bodyPr/>
                    <a:lstStyle/>
                    <a:p>
                      <a:r>
                        <a:rPr kumimoji="1" lang="en-US" altLang="ja-JP" sz="2800" b="0" dirty="0" smtClean="0">
                          <a:solidFill>
                            <a:srgbClr val="FFFF00"/>
                          </a:solidFill>
                          <a:effectLst/>
                          <a:latin typeface="Times New Roman" pitchFamily="18" charset="0"/>
                          <a:cs typeface="Times New Roman" pitchFamily="18" charset="0"/>
                        </a:rPr>
                        <a:t>     1.25</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r>
                        <a:rPr kumimoji="1" lang="en-US" altLang="ja-JP" sz="2800" b="0" dirty="0" smtClean="0">
                          <a:solidFill>
                            <a:srgbClr val="FFFF00"/>
                          </a:solidFill>
                          <a:effectLst/>
                          <a:latin typeface="Times New Roman" pitchFamily="18" charset="0"/>
                          <a:cs typeface="Times New Roman" pitchFamily="18" charset="0"/>
                        </a:rPr>
                        <a:t>           676</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  0</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r>
                        <a:rPr kumimoji="1" lang="en-US" altLang="ja-JP" sz="2800" b="0" dirty="0" smtClean="0">
                          <a:solidFill>
                            <a:srgbClr val="FFFF00"/>
                          </a:solidFill>
                          <a:effectLst/>
                          <a:latin typeface="Times New Roman" pitchFamily="18" charset="0"/>
                          <a:cs typeface="Times New Roman" pitchFamily="18" charset="0"/>
                        </a:rPr>
                        <a:t>               5</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  7</a:t>
                      </a:r>
                      <a:endParaRPr kumimoji="1" lang="ja-JP" altLang="en-US" sz="2800" b="0" dirty="0">
                        <a:solidFill>
                          <a:srgbClr val="FFFF00"/>
                        </a:solidFill>
                        <a:effectLst/>
                        <a:latin typeface="Times New Roman" pitchFamily="18" charset="0"/>
                        <a:cs typeface="Times New Roman" pitchFamily="18" charset="0"/>
                      </a:endParaRPr>
                    </a:p>
                  </a:txBody>
                  <a:tcPr/>
                </a:tc>
              </a:tr>
              <a:tr h="500722">
                <a:tc>
                  <a:txBody>
                    <a:bodyPr/>
                    <a:lstStyle/>
                    <a:p>
                      <a:r>
                        <a:rPr kumimoji="1" lang="en-US" altLang="ja-JP" sz="2800" b="0" dirty="0" smtClean="0">
                          <a:solidFill>
                            <a:srgbClr val="FFFF00"/>
                          </a:solidFill>
                          <a:effectLst/>
                          <a:latin typeface="Times New Roman" pitchFamily="18" charset="0"/>
                          <a:cs typeface="Times New Roman" pitchFamily="18" charset="0"/>
                        </a:rPr>
                        <a:t>     2.5</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r>
                        <a:rPr kumimoji="1" lang="en-US" altLang="ja-JP" sz="2800" b="0" dirty="0" smtClean="0">
                          <a:solidFill>
                            <a:srgbClr val="FFFF00"/>
                          </a:solidFill>
                          <a:effectLst/>
                          <a:latin typeface="Times New Roman" pitchFamily="18" charset="0"/>
                          <a:cs typeface="Times New Roman" pitchFamily="18" charset="0"/>
                        </a:rPr>
                        <a:t>               1</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  5</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r>
                        <a:rPr kumimoji="1" lang="en-US" altLang="ja-JP" sz="2800" b="0" dirty="0" smtClean="0">
                          <a:solidFill>
                            <a:srgbClr val="FFFF00"/>
                          </a:solidFill>
                          <a:effectLst/>
                          <a:latin typeface="Times New Roman" pitchFamily="18" charset="0"/>
                          <a:cs typeface="Times New Roman" pitchFamily="18" charset="0"/>
                        </a:rPr>
                        <a:t>               2</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  7</a:t>
                      </a:r>
                      <a:endParaRPr kumimoji="1" lang="ja-JP" altLang="en-US" sz="2800" b="0" dirty="0">
                        <a:solidFill>
                          <a:srgbClr val="FFFF00"/>
                        </a:solidFill>
                        <a:effectLst/>
                        <a:latin typeface="Times New Roman" pitchFamily="18" charset="0"/>
                        <a:cs typeface="Times New Roman" pitchFamily="18" charset="0"/>
                      </a:endParaRPr>
                    </a:p>
                  </a:txBody>
                  <a:tcPr/>
                </a:tc>
              </a:tr>
              <a:tr h="500722">
                <a:tc>
                  <a:txBody>
                    <a:bodyPr/>
                    <a:lstStyle/>
                    <a:p>
                      <a:r>
                        <a:rPr kumimoji="1" lang="en-US" altLang="ja-JP" sz="2800" b="0" dirty="0" smtClean="0">
                          <a:solidFill>
                            <a:srgbClr val="FFFF00"/>
                          </a:solidFill>
                          <a:effectLst/>
                          <a:latin typeface="Times New Roman" pitchFamily="18" charset="0"/>
                          <a:cs typeface="Times New Roman" pitchFamily="18" charset="0"/>
                        </a:rPr>
                        <a:t>     5</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r>
                        <a:rPr kumimoji="1" lang="en-US" altLang="ja-JP" sz="2800" b="0" dirty="0" smtClean="0">
                          <a:solidFill>
                            <a:srgbClr val="FFFF00"/>
                          </a:solidFill>
                          <a:effectLst/>
                          <a:latin typeface="Times New Roman" pitchFamily="18" charset="0"/>
                          <a:cs typeface="Times New Roman" pitchFamily="18" charset="0"/>
                        </a:rPr>
                        <a:t>           &lt; 1</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12</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r>
                        <a:rPr kumimoji="1" lang="en-US" altLang="ja-JP" sz="2800" b="0" dirty="0" smtClean="0">
                          <a:solidFill>
                            <a:srgbClr val="FFFF00"/>
                          </a:solidFill>
                          <a:effectLst/>
                          <a:latin typeface="Times New Roman" pitchFamily="18" charset="0"/>
                          <a:cs typeface="Times New Roman" pitchFamily="18" charset="0"/>
                        </a:rPr>
                        <a:t>           &lt; 1</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13</a:t>
                      </a:r>
                      <a:endParaRPr kumimoji="1" lang="ja-JP" altLang="en-US" sz="2800" b="0" dirty="0">
                        <a:solidFill>
                          <a:srgbClr val="FFFF00"/>
                        </a:solidFill>
                        <a:effectLst/>
                        <a:latin typeface="Times New Roman" pitchFamily="18" charset="0"/>
                        <a:cs typeface="Times New Roman" pitchFamily="18" charset="0"/>
                      </a:endParaRPr>
                    </a:p>
                  </a:txBody>
                  <a:tcPr/>
                </a:tc>
              </a:tr>
              <a:tr h="500722">
                <a:tc>
                  <a:txBody>
                    <a:bodyPr/>
                    <a:lstStyle/>
                    <a:p>
                      <a:r>
                        <a:rPr kumimoji="1" lang="en-US" altLang="ja-JP" sz="2800" b="0" dirty="0" smtClean="0">
                          <a:solidFill>
                            <a:srgbClr val="FFFF00"/>
                          </a:solidFill>
                          <a:effectLst/>
                          <a:latin typeface="Times New Roman" pitchFamily="18" charset="0"/>
                          <a:cs typeface="Times New Roman" pitchFamily="18" charset="0"/>
                        </a:rPr>
                        <a:t>   10</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r>
                        <a:rPr kumimoji="1" lang="en-US" altLang="ja-JP" sz="2800" b="0" dirty="0" smtClean="0">
                          <a:solidFill>
                            <a:srgbClr val="FFFF00"/>
                          </a:solidFill>
                          <a:effectLst/>
                          <a:latin typeface="Times New Roman" pitchFamily="18" charset="0"/>
                          <a:cs typeface="Times New Roman" pitchFamily="18" charset="0"/>
                        </a:rPr>
                        <a:t>           &lt; 1</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14</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r>
                        <a:rPr kumimoji="1" lang="en-US" altLang="ja-JP" sz="2800" b="0" dirty="0" smtClean="0">
                          <a:solidFill>
                            <a:srgbClr val="FFFF00"/>
                          </a:solidFill>
                          <a:effectLst/>
                          <a:latin typeface="Times New Roman" pitchFamily="18" charset="0"/>
                          <a:cs typeface="Times New Roman" pitchFamily="18" charset="0"/>
                        </a:rPr>
                        <a:t>           &lt; 1</a:t>
                      </a:r>
                      <a:endParaRPr kumimoji="1" lang="ja-JP" altLang="en-US" sz="2800" b="0" dirty="0">
                        <a:solidFill>
                          <a:srgbClr val="FFFF00"/>
                        </a:solidFill>
                        <a:effectLst/>
                        <a:latin typeface="Times New Roman" pitchFamily="18" charset="0"/>
                        <a:cs typeface="Times New Roman" pitchFamily="18" charset="0"/>
                      </a:endParaRPr>
                    </a:p>
                  </a:txBody>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13</a:t>
                      </a:r>
                      <a:endParaRPr kumimoji="1" lang="ja-JP" altLang="en-US" sz="2800" b="0" dirty="0">
                        <a:solidFill>
                          <a:srgbClr val="FFFF00"/>
                        </a:solidFill>
                        <a:effectLst/>
                        <a:latin typeface="Times New Roman" pitchFamily="18" charset="0"/>
                        <a:cs typeface="Times New Roman" pitchFamily="18" charset="0"/>
                      </a:endParaRPr>
                    </a:p>
                  </a:txBody>
                  <a:tcPr/>
                </a:tc>
              </a:tr>
              <a:tr h="532513">
                <a:tc>
                  <a:txBody>
                    <a:bodyPr/>
                    <a:lstStyle/>
                    <a:p>
                      <a:r>
                        <a:rPr kumimoji="1" lang="en-US" altLang="ja-JP" sz="2800" b="0" dirty="0" smtClean="0">
                          <a:solidFill>
                            <a:srgbClr val="FFFF00"/>
                          </a:solidFill>
                          <a:effectLst/>
                          <a:latin typeface="Times New Roman" pitchFamily="18" charset="0"/>
                          <a:cs typeface="Times New Roman" pitchFamily="18" charset="0"/>
                        </a:rPr>
                        <a:t>   20</a:t>
                      </a:r>
                      <a:endParaRPr kumimoji="1" lang="ja-JP" altLang="en-US" sz="2800" b="0" dirty="0">
                        <a:solidFill>
                          <a:srgbClr val="FFFF00"/>
                        </a:solidFill>
                        <a:effectLst/>
                        <a:latin typeface="Times New Roman" pitchFamily="18" charset="0"/>
                        <a:cs typeface="Times New Roman" pitchFamily="18" charset="0"/>
                      </a:endParaRPr>
                    </a:p>
                  </a:txBody>
                  <a:tcPr>
                    <a:lnB w="28575" cap="flat" cmpd="sng" algn="ctr">
                      <a:solidFill>
                        <a:srgbClr val="FF0000"/>
                      </a:solidFill>
                      <a:prstDash val="solid"/>
                      <a:round/>
                      <a:headEnd type="none" w="med" len="med"/>
                      <a:tailEnd type="none" w="med" len="med"/>
                    </a:lnB>
                  </a:tcPr>
                </a:tc>
                <a:tc>
                  <a:txBody>
                    <a:bodyPr/>
                    <a:lstStyle/>
                    <a:p>
                      <a:r>
                        <a:rPr kumimoji="1" lang="en-US" altLang="ja-JP" sz="2800" b="0" dirty="0" smtClean="0">
                          <a:solidFill>
                            <a:srgbClr val="FFFF00"/>
                          </a:solidFill>
                          <a:effectLst/>
                          <a:latin typeface="Times New Roman" pitchFamily="18" charset="0"/>
                          <a:cs typeface="Times New Roman" pitchFamily="18" charset="0"/>
                        </a:rPr>
                        <a:t>               0</a:t>
                      </a:r>
                      <a:endParaRPr kumimoji="1" lang="ja-JP" altLang="en-US" sz="2800" b="0" dirty="0">
                        <a:solidFill>
                          <a:srgbClr val="FFFF00"/>
                        </a:solidFill>
                        <a:effectLst/>
                        <a:latin typeface="Times New Roman" pitchFamily="18" charset="0"/>
                        <a:cs typeface="Times New Roman" pitchFamily="18" charset="0"/>
                      </a:endParaRPr>
                    </a:p>
                  </a:txBody>
                  <a:tcPr>
                    <a:lnB w="28575" cap="flat" cmpd="sng" algn="ctr">
                      <a:solidFill>
                        <a:srgbClr val="FF0000"/>
                      </a:solidFill>
                      <a:prstDash val="solid"/>
                      <a:round/>
                      <a:headEnd type="none" w="med" len="med"/>
                      <a:tailEnd type="none" w="med" len="med"/>
                    </a:lnB>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16</a:t>
                      </a:r>
                      <a:endParaRPr kumimoji="1" lang="ja-JP" altLang="en-US" sz="2800" b="0" dirty="0">
                        <a:solidFill>
                          <a:srgbClr val="FFFF00"/>
                        </a:solidFill>
                        <a:effectLst/>
                        <a:latin typeface="Times New Roman" pitchFamily="18" charset="0"/>
                        <a:cs typeface="Times New Roman" pitchFamily="18" charset="0"/>
                      </a:endParaRPr>
                    </a:p>
                  </a:txBody>
                  <a:tcPr>
                    <a:lnB w="28575" cap="flat" cmpd="sng" algn="ctr">
                      <a:solidFill>
                        <a:srgbClr val="FF0000"/>
                      </a:solidFill>
                      <a:prstDash val="solid"/>
                      <a:round/>
                      <a:headEnd type="none" w="med" len="med"/>
                      <a:tailEnd type="none" w="med" len="med"/>
                    </a:lnB>
                  </a:tcPr>
                </a:tc>
                <a:tc>
                  <a:txBody>
                    <a:bodyPr/>
                    <a:lstStyle/>
                    <a:p>
                      <a:endParaRPr kumimoji="1" lang="ja-JP" altLang="en-US" sz="2800" b="0" dirty="0">
                        <a:solidFill>
                          <a:srgbClr val="FFFF00"/>
                        </a:solidFill>
                        <a:effectLst/>
                        <a:latin typeface="Times New Roman" pitchFamily="18" charset="0"/>
                        <a:cs typeface="Times New Roman" pitchFamily="18" charset="0"/>
                      </a:endParaRPr>
                    </a:p>
                  </a:txBody>
                  <a:tcPr>
                    <a:lnB w="28575" cap="flat" cmpd="sng" algn="ctr">
                      <a:solidFill>
                        <a:srgbClr val="FF0000"/>
                      </a:solidFill>
                      <a:prstDash val="solid"/>
                      <a:round/>
                      <a:headEnd type="none" w="med" len="med"/>
                      <a:tailEnd type="none" w="med" len="med"/>
                    </a:lnB>
                  </a:tcPr>
                </a:tc>
                <a:tc>
                  <a:txBody>
                    <a:bodyPr/>
                    <a:lstStyle/>
                    <a:p>
                      <a:r>
                        <a:rPr kumimoji="1" lang="en-US" altLang="ja-JP" sz="2800" b="0" dirty="0" smtClean="0">
                          <a:solidFill>
                            <a:srgbClr val="FFFF00"/>
                          </a:solidFill>
                          <a:effectLst/>
                          <a:latin typeface="Times New Roman" pitchFamily="18" charset="0"/>
                          <a:cs typeface="Times New Roman" pitchFamily="18" charset="0"/>
                        </a:rPr>
                        <a:t>           &lt; 1</a:t>
                      </a:r>
                      <a:endParaRPr kumimoji="1" lang="ja-JP" altLang="en-US" sz="2800" b="0" dirty="0">
                        <a:solidFill>
                          <a:srgbClr val="FFFF00"/>
                        </a:solidFill>
                        <a:effectLst/>
                        <a:latin typeface="Times New Roman" pitchFamily="18" charset="0"/>
                        <a:cs typeface="Times New Roman" pitchFamily="18" charset="0"/>
                      </a:endParaRPr>
                    </a:p>
                  </a:txBody>
                  <a:tcPr>
                    <a:lnB w="28575" cap="flat" cmpd="sng" algn="ctr">
                      <a:solidFill>
                        <a:srgbClr val="FF0000"/>
                      </a:solidFill>
                      <a:prstDash val="solid"/>
                      <a:round/>
                      <a:headEnd type="none" w="med" len="med"/>
                      <a:tailEnd type="none" w="med" len="med"/>
                    </a:lnB>
                  </a:tcPr>
                </a:tc>
                <a:tc>
                  <a:txBody>
                    <a:bodyPr/>
                    <a:lstStyle/>
                    <a:p>
                      <a:pPr algn="ctr"/>
                      <a:r>
                        <a:rPr kumimoji="1" lang="en-US" altLang="ja-JP" sz="2800" b="0" dirty="0" smtClean="0">
                          <a:solidFill>
                            <a:srgbClr val="FFFF00"/>
                          </a:solidFill>
                          <a:effectLst/>
                          <a:latin typeface="Times New Roman" pitchFamily="18" charset="0"/>
                          <a:cs typeface="Times New Roman" pitchFamily="18" charset="0"/>
                        </a:rPr>
                        <a:t>10</a:t>
                      </a:r>
                      <a:endParaRPr kumimoji="1" lang="ja-JP" altLang="en-US" sz="2800" b="0" dirty="0">
                        <a:solidFill>
                          <a:srgbClr val="FFFF00"/>
                        </a:solidFill>
                        <a:effectLst/>
                        <a:latin typeface="Times New Roman" pitchFamily="18" charset="0"/>
                        <a:cs typeface="Times New Roman" pitchFamily="18" charset="0"/>
                      </a:endParaRPr>
                    </a:p>
                  </a:txBody>
                  <a:tcPr>
                    <a:lnB w="28575" cap="flat" cmpd="sng" algn="ctr">
                      <a:solidFill>
                        <a:srgbClr val="FF0000"/>
                      </a:solidFill>
                      <a:prstDash val="solid"/>
                      <a:round/>
                      <a:headEnd type="none" w="med" len="med"/>
                      <a:tailEnd type="none" w="med" len="med"/>
                    </a:lnB>
                  </a:tcPr>
                </a:tc>
              </a:tr>
            </a:tbl>
          </a:graphicData>
        </a:graphic>
      </p:graphicFrame>
      <p:sp>
        <p:nvSpPr>
          <p:cNvPr id="4" name="テキスト ボックス 3"/>
          <p:cNvSpPr txBox="1"/>
          <p:nvPr/>
        </p:nvSpPr>
        <p:spPr>
          <a:xfrm>
            <a:off x="462980" y="498960"/>
            <a:ext cx="9433048" cy="1384995"/>
          </a:xfrm>
          <a:prstGeom prst="rect">
            <a:avLst/>
          </a:prstGeom>
          <a:noFill/>
          <a:effectLst>
            <a:outerShdw blurRad="50800" dist="38100" dir="2700000" algn="tl" rotWithShape="0">
              <a:prstClr val="black">
                <a:alpha val="40000"/>
              </a:prstClr>
            </a:outerShdw>
          </a:effectLst>
        </p:spPr>
        <p:txBody>
          <a:bodyPr wrap="square" rtlCol="0">
            <a:spAutoFit/>
          </a:bodyPr>
          <a:lstStyle/>
          <a:p>
            <a:pPr>
              <a:buNone/>
            </a:pPr>
            <a:r>
              <a:rPr lang="en-US" altLang="ja-JP" sz="2800" dirty="0" smtClean="0">
                <a:solidFill>
                  <a:schemeClr val="bg1"/>
                </a:solidFill>
                <a:latin typeface="Times New Roman" pitchFamily="18" charset="0"/>
                <a:cs typeface="Times New Roman" pitchFamily="18" charset="0"/>
              </a:rPr>
              <a:t>The Effect of Peracetic acid Vapor on </a:t>
            </a:r>
            <a:r>
              <a:rPr lang="en-US" altLang="ja-JP" sz="2800" i="1" dirty="0" smtClean="0">
                <a:solidFill>
                  <a:schemeClr val="bg1"/>
                </a:solidFill>
                <a:latin typeface="Times New Roman" pitchFamily="18" charset="0"/>
                <a:cs typeface="Times New Roman" pitchFamily="18" charset="0"/>
              </a:rPr>
              <a:t>Bacillus subtilis </a:t>
            </a:r>
            <a:r>
              <a:rPr lang="en-US" altLang="ja-JP" sz="2800" dirty="0" smtClean="0">
                <a:solidFill>
                  <a:schemeClr val="bg1"/>
                </a:solidFill>
                <a:latin typeface="Times New Roman" pitchFamily="18" charset="0"/>
                <a:cs typeface="Times New Roman" pitchFamily="18" charset="0"/>
              </a:rPr>
              <a:t>var. </a:t>
            </a:r>
            <a:r>
              <a:rPr lang="en-US" altLang="ja-JP" sz="2800" i="1" dirty="0" err="1" smtClean="0">
                <a:solidFill>
                  <a:schemeClr val="bg1"/>
                </a:solidFill>
                <a:latin typeface="Times New Roman" pitchFamily="18" charset="0"/>
                <a:cs typeface="Times New Roman" pitchFamily="18" charset="0"/>
              </a:rPr>
              <a:t>niger</a:t>
            </a:r>
            <a:r>
              <a:rPr lang="en-US" altLang="ja-JP" sz="2800" dirty="0" smtClean="0">
                <a:solidFill>
                  <a:schemeClr val="bg1"/>
                </a:solidFill>
                <a:latin typeface="Times New Roman" pitchFamily="18" charset="0"/>
                <a:cs typeface="Times New Roman" pitchFamily="18" charset="0"/>
              </a:rPr>
              <a:t> Spores at 80% Relative Humidity and 25ºC; Spores on Paper and Glass; 1 mg/L </a:t>
            </a:r>
            <a:r>
              <a:rPr lang="en-US" altLang="ja-JP" sz="2800" dirty="0" err="1" smtClean="0">
                <a:solidFill>
                  <a:schemeClr val="bg1"/>
                </a:solidFill>
                <a:latin typeface="Times New Roman" pitchFamily="18" charset="0"/>
                <a:cs typeface="Times New Roman" pitchFamily="18" charset="0"/>
              </a:rPr>
              <a:t>Peracetic</a:t>
            </a:r>
            <a:r>
              <a:rPr lang="en-US" altLang="ja-JP" sz="2800" dirty="0" smtClean="0">
                <a:solidFill>
                  <a:schemeClr val="bg1"/>
                </a:solidFill>
                <a:latin typeface="Times New Roman" pitchFamily="18" charset="0"/>
                <a:cs typeface="Times New Roman" pitchFamily="18" charset="0"/>
              </a:rPr>
              <a:t> </a:t>
            </a:r>
            <a:r>
              <a:rPr lang="en-US" altLang="ja-JP" sz="2800" dirty="0" smtClean="0">
                <a:solidFill>
                  <a:schemeClr val="bg1"/>
                </a:solidFill>
                <a:latin typeface="Times New Roman" pitchFamily="18" charset="0"/>
                <a:cs typeface="Times New Roman" pitchFamily="18" charset="0"/>
              </a:rPr>
              <a:t>Acid (N=16)</a:t>
            </a:r>
            <a:endParaRPr lang="en-US" altLang="ja-JP" sz="2800" dirty="0" smtClean="0">
              <a:solidFill>
                <a:schemeClr val="bg1"/>
              </a:solidFill>
              <a:latin typeface="Times New Roman" pitchFamily="18" charset="0"/>
              <a:cs typeface="Times New Roman" pitchFamily="18" charset="0"/>
            </a:endParaRPr>
          </a:p>
        </p:txBody>
      </p:sp>
      <p:sp>
        <p:nvSpPr>
          <p:cNvPr id="6" name="テキスト ボックス 5"/>
          <p:cNvSpPr txBox="1"/>
          <p:nvPr/>
        </p:nvSpPr>
        <p:spPr>
          <a:xfrm>
            <a:off x="304800" y="6482204"/>
            <a:ext cx="99822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dirty="0" err="1" smtClean="0">
                <a:solidFill>
                  <a:schemeClr val="bg1"/>
                </a:solidFill>
                <a:latin typeface="Times New Roman" pitchFamily="18" charset="0"/>
                <a:cs typeface="Times New Roman" pitchFamily="18" charset="0"/>
              </a:rPr>
              <a:t>Portner</a:t>
            </a:r>
            <a:r>
              <a:rPr kumimoji="1" lang="en-US" altLang="ja-JP" dirty="0" smtClean="0">
                <a:solidFill>
                  <a:schemeClr val="bg1"/>
                </a:solidFill>
                <a:latin typeface="Times New Roman" pitchFamily="18" charset="0"/>
                <a:cs typeface="Times New Roman" pitchFamily="18" charset="0"/>
              </a:rPr>
              <a:t> DM and Hoffman RK, Sporicidal effect of peracetic acid vapor. </a:t>
            </a:r>
            <a:r>
              <a:rPr kumimoji="1" lang="en-US" altLang="ja-JP" dirty="0" err="1" smtClean="0">
                <a:solidFill>
                  <a:schemeClr val="bg1"/>
                </a:solidFill>
                <a:latin typeface="Times New Roman" pitchFamily="18" charset="0"/>
                <a:cs typeface="Times New Roman" pitchFamily="18" charset="0"/>
              </a:rPr>
              <a:t>Appl</a:t>
            </a:r>
            <a:r>
              <a:rPr kumimoji="1" lang="en-US" altLang="ja-JP" dirty="0" smtClean="0">
                <a:solidFill>
                  <a:schemeClr val="bg1"/>
                </a:solidFill>
                <a:latin typeface="Times New Roman" pitchFamily="18" charset="0"/>
                <a:cs typeface="Times New Roman" pitchFamily="18" charset="0"/>
              </a:rPr>
              <a:t> </a:t>
            </a:r>
            <a:r>
              <a:rPr kumimoji="1" lang="en-US" altLang="ja-JP" dirty="0" err="1" smtClean="0">
                <a:solidFill>
                  <a:schemeClr val="bg1"/>
                </a:solidFill>
                <a:latin typeface="Times New Roman" pitchFamily="18" charset="0"/>
                <a:cs typeface="Times New Roman" pitchFamily="18" charset="0"/>
              </a:rPr>
              <a:t>Microbiol</a:t>
            </a:r>
            <a:r>
              <a:rPr kumimoji="1" lang="en-US" altLang="ja-JP" dirty="0" smtClean="0">
                <a:solidFill>
                  <a:schemeClr val="bg1"/>
                </a:solidFill>
                <a:latin typeface="Times New Roman" pitchFamily="18" charset="0"/>
                <a:cs typeface="Times New Roman" pitchFamily="18" charset="0"/>
              </a:rPr>
              <a:t> 1982;16:1782.</a:t>
            </a:r>
            <a:endParaRPr kumimoji="1" lang="ja-JP" altLang="en-US" dirty="0">
              <a:solidFill>
                <a:schemeClr val="bg1"/>
              </a:solidFill>
              <a:latin typeface="Times New Roman" pitchFamily="18" charset="0"/>
              <a:cs typeface="Times New Roman" pitchFamily="18" charset="0"/>
            </a:endParaRPr>
          </a:p>
        </p:txBody>
      </p:sp>
      <p:sp>
        <p:nvSpPr>
          <p:cNvPr id="7" name="スライド番号プレースホルダ 3"/>
          <p:cNvSpPr>
            <a:spLocks noGrp="1"/>
          </p:cNvSpPr>
          <p:nvPr>
            <p:ph type="sldNum" sz="quarter" idx="12"/>
          </p:nvPr>
        </p:nvSpPr>
        <p:spPr>
          <a:xfrm>
            <a:off x="7967424" y="6443435"/>
            <a:ext cx="2400300" cy="365125"/>
          </a:xfrm>
          <a:noFill/>
        </p:spPr>
        <p:txBody>
          <a:bodyPr/>
          <a:lstStyle/>
          <a:p>
            <a:fld id="{943E92AF-689F-4C1D-8714-491BC44B5132}" type="slidenum">
              <a:rPr lang="en-US" altLang="ja-JP" smtClean="0">
                <a:solidFill>
                  <a:srgbClr val="FFFF00"/>
                </a:solidFill>
                <a:ea typeface="ＭＳ Ｐゴシック" charset="-128"/>
              </a:rPr>
              <a:pPr/>
              <a:t>10</a:t>
            </a:fld>
            <a:endParaRPr lang="en-US" altLang="ja-JP" dirty="0" smtClean="0">
              <a:solidFill>
                <a:srgbClr val="FFFF00"/>
              </a:solidFill>
              <a:ea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800" dirty="0" smtClean="0">
                <a:solidFill>
                  <a:schemeClr val="bg1"/>
                </a:solidFill>
                <a:latin typeface="Times New Roman" pitchFamily="18" charset="0"/>
                <a:cs typeface="Times New Roman" pitchFamily="18" charset="0"/>
              </a:rPr>
              <a:t> </a:t>
            </a:r>
            <a:endParaRPr kumimoji="1" lang="ja-JP" altLang="en-US" sz="3800" dirty="0">
              <a:solidFill>
                <a:schemeClr val="bg1"/>
              </a:solidFill>
              <a:latin typeface="Times New Roman" pitchFamily="18" charset="0"/>
              <a:cs typeface="Times New Roman" pitchFamily="18" charset="0"/>
            </a:endParaRPr>
          </a:p>
        </p:txBody>
      </p:sp>
      <p:sp>
        <p:nvSpPr>
          <p:cNvPr id="3" name="コンテンツ プレースホルダ 2"/>
          <p:cNvSpPr>
            <a:spLocks noGrp="1"/>
          </p:cNvSpPr>
          <p:nvPr>
            <p:ph idx="1"/>
          </p:nvPr>
        </p:nvSpPr>
        <p:spPr>
          <a:xfrm>
            <a:off x="534988" y="2518440"/>
            <a:ext cx="9258300" cy="3511286"/>
          </a:xfrm>
          <a:effectLst>
            <a:outerShdw blurRad="50800" dist="38100" dir="2700000" algn="tl" rotWithShape="0">
              <a:prstClr val="black">
                <a:alpha val="40000"/>
              </a:prstClr>
            </a:outerShdw>
          </a:effectLst>
        </p:spPr>
        <p:txBody>
          <a:bodyPr>
            <a:normAutofit/>
          </a:bodyPr>
          <a:lstStyle/>
          <a:p>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Effective against a wide range of microorganism at concentrations lower than hydrogen peroxide</a:t>
            </a:r>
          </a:p>
          <a:p>
            <a:pPr>
              <a:buNone/>
            </a:pPr>
            <a:endParaRPr kumimoji="1" lang="en-US" altLang="ja-JP" sz="1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altLang="ja-JP"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 has excellent germicidal action even in </a:t>
            </a:r>
            <a:r>
              <a:rPr lang="en-US" altLang="ja-JP"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vapour</a:t>
            </a:r>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form</a:t>
            </a:r>
          </a:p>
          <a:p>
            <a:endParaRPr lang="en-US" altLang="ja-JP" sz="1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kumimoji="1" lang="en-US" altLang="ja-JP" dirty="0" smtClean="0">
                <a:solidFill>
                  <a:srgbClr val="FF99CC"/>
                </a:solidFill>
                <a:effectLst>
                  <a:outerShdw blurRad="38100" dist="38100" dir="2700000" algn="tl">
                    <a:srgbClr val="000000">
                      <a:alpha val="43137"/>
                    </a:srgbClr>
                  </a:outerShdw>
                </a:effectLst>
                <a:latin typeface="Times New Roman" pitchFamily="18" charset="0"/>
                <a:cs typeface="Times New Roman" pitchFamily="18" charset="0"/>
              </a:rPr>
              <a:t>No appearance of resistant bacteria</a:t>
            </a:r>
          </a:p>
          <a:p>
            <a:endParaRPr kumimoji="1"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kumimoji="1"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スライド番号プレースホルダ 3"/>
          <p:cNvSpPr>
            <a:spLocks noGrp="1"/>
          </p:cNvSpPr>
          <p:nvPr>
            <p:ph type="sldNum" sz="quarter" idx="12"/>
          </p:nvPr>
        </p:nvSpPr>
        <p:spPr>
          <a:xfrm>
            <a:off x="7372350" y="6356351"/>
            <a:ext cx="2400300" cy="365125"/>
          </a:xfrm>
          <a:noFill/>
        </p:spPr>
        <p:txBody>
          <a:bodyPr/>
          <a:lstStyle/>
          <a:p>
            <a:fld id="{943E92AF-689F-4C1D-8714-491BC44B5132}" type="slidenum">
              <a:rPr lang="en-US" altLang="ja-JP" smtClean="0">
                <a:solidFill>
                  <a:srgbClr val="FFFF00"/>
                </a:solidFill>
                <a:ea typeface="ＭＳ Ｐゴシック" charset="-128"/>
              </a:rPr>
              <a:pPr/>
              <a:t>11</a:t>
            </a:fld>
            <a:endParaRPr lang="en-US" altLang="ja-JP" dirty="0" smtClean="0">
              <a:solidFill>
                <a:srgbClr val="FFFF00"/>
              </a:solidFill>
              <a:ea typeface="ＭＳ Ｐゴシック" charset="-128"/>
            </a:endParaRPr>
          </a:p>
        </p:txBody>
      </p:sp>
      <p:sp>
        <p:nvSpPr>
          <p:cNvPr id="5" name="タイトル 1"/>
          <p:cNvSpPr txBox="1">
            <a:spLocks/>
          </p:cNvSpPr>
          <p:nvPr/>
        </p:nvSpPr>
        <p:spPr>
          <a:xfrm>
            <a:off x="514350" y="566380"/>
            <a:ext cx="92583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Peracetic</a:t>
            </a:r>
            <a:r>
              <a:rPr kumimoji="1" lang="en-US" altLang="ja-JP"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Acid Gas Plasma </a:t>
            </a:r>
            <a:r>
              <a:rPr kumimoji="1" lang="en-US" altLang="ja-JP" sz="320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Sterilisation</a:t>
            </a:r>
            <a:r>
              <a:rPr kumimoji="1" lang="ja-JP" altLang="en-US"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1" lang="en-US" altLang="ja-JP"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PAGS)</a:t>
            </a:r>
            <a:br>
              <a:rPr kumimoji="1" lang="en-US" altLang="ja-JP"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br>
            <a:r>
              <a:rPr kumimoji="1" lang="en-US" altLang="ja-JP"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(STERIACE</a:t>
            </a:r>
            <a:r>
              <a:rPr kumimoji="1" lang="en-US" altLang="ja-JP" sz="3200" i="0" u="none" strike="noStrike" kern="1200" cap="none" spc="0" normalizeH="0" baseline="3000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a:t>
            </a:r>
            <a:r>
              <a:rPr kumimoji="1" lang="ja-JP" altLang="en-US"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a:t>
            </a:r>
            <a:r>
              <a:rPr kumimoji="1" lang="en-US" altLang="ja-JP"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br>
              <a:rPr kumimoji="1" lang="en-US" altLang="ja-JP"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br>
            <a:r>
              <a:rPr kumimoji="1" lang="en-US" altLang="ja-JP"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Why </a:t>
            </a:r>
            <a:r>
              <a:rPr kumimoji="1" lang="en-US" altLang="ja-JP" sz="320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Peracetic</a:t>
            </a:r>
            <a:r>
              <a:rPr kumimoji="1" lang="en-US" altLang="ja-JP"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Acid?</a:t>
            </a:r>
            <a:endParaRPr kumimoji="1" lang="ja-JP" alt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57391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382590"/>
            <a:ext cx="9258300" cy="1143000"/>
          </a:xfrm>
          <a:effectLst>
            <a:outerShdw blurRad="50800" dist="38100" dir="2700000" algn="tl" rotWithShape="0">
              <a:prstClr val="black">
                <a:alpha val="40000"/>
              </a:prstClr>
            </a:outerShdw>
          </a:effectLst>
        </p:spPr>
        <p:txBody>
          <a:bodyPr>
            <a:noAutofit/>
          </a:bodyPr>
          <a:lstStyle/>
          <a:p>
            <a:r>
              <a:rPr lang="en-US" altLang="ja-JP" sz="3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Appearance of </a:t>
            </a:r>
            <a:br>
              <a:rPr lang="en-US" altLang="ja-JP" sz="3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altLang="ja-JP" sz="3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Peracetic Acid-resistant Bacteria</a:t>
            </a:r>
            <a:endParaRPr kumimoji="1" lang="ja-JP" altLang="en-US" sz="3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コンテンツ プレースホルダ 2"/>
          <p:cNvSpPr>
            <a:spLocks noGrp="1"/>
          </p:cNvSpPr>
          <p:nvPr>
            <p:ph idx="1"/>
          </p:nvPr>
        </p:nvSpPr>
        <p:spPr>
          <a:xfrm>
            <a:off x="682171" y="1955803"/>
            <a:ext cx="9202058" cy="4525963"/>
          </a:xfrm>
          <a:effectLst>
            <a:outerShdw blurRad="50800" dist="38100" dir="2700000" algn="tl" rotWithShape="0">
              <a:prstClr val="black">
                <a:alpha val="40000"/>
              </a:prstClr>
            </a:outerShdw>
          </a:effectLst>
        </p:spPr>
        <p:txBody>
          <a:bodyPr>
            <a:noAutofit/>
          </a:bodyPr>
          <a:lstStyle/>
          <a:p>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Since 1902 when </a:t>
            </a:r>
            <a:r>
              <a:rPr lang="en-US" altLang="ja-JP"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 was first reported to have disinfectant properties until now, </a:t>
            </a:r>
            <a:r>
              <a:rPr lang="en-US" altLang="ja-JP" dirty="0" smtClean="0">
                <a:solidFill>
                  <a:srgbClr val="FF99CC"/>
                </a:solidFill>
                <a:effectLst>
                  <a:outerShdw blurRad="38100" dist="38100" dir="2700000" algn="tl">
                    <a:srgbClr val="000000">
                      <a:alpha val="43137"/>
                    </a:srgbClr>
                  </a:outerShdw>
                </a:effectLst>
                <a:latin typeface="Times New Roman" pitchFamily="18" charset="0"/>
                <a:cs typeface="Times New Roman" pitchFamily="18" charset="0"/>
              </a:rPr>
              <a:t>there have been no reports in literature of </a:t>
            </a:r>
            <a:r>
              <a:rPr lang="en-US" altLang="ja-JP" dirty="0" err="1" smtClean="0">
                <a:solidFill>
                  <a:srgbClr val="FF99CC"/>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dirty="0" smtClean="0">
                <a:solidFill>
                  <a:srgbClr val="FF99CC"/>
                </a:solidFill>
                <a:effectLst>
                  <a:outerShdw blurRad="38100" dist="38100" dir="2700000" algn="tl">
                    <a:srgbClr val="000000">
                      <a:alpha val="43137"/>
                    </a:srgbClr>
                  </a:outerShdw>
                </a:effectLst>
                <a:latin typeface="Times New Roman" pitchFamily="18" charset="0"/>
                <a:cs typeface="Times New Roman" pitchFamily="18" charset="0"/>
              </a:rPr>
              <a:t> acid-resistant bacteria</a:t>
            </a:r>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a:p>
            <a:pPr>
              <a:spcBef>
                <a:spcPts val="2400"/>
              </a:spcBef>
            </a:pPr>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It is believed that because </a:t>
            </a:r>
            <a:r>
              <a:rPr lang="en-US" altLang="ja-JP"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 causes a wide variety of chemical reactions and acts on various sites, it is difficult for bacteria to gain/develop resistance to Peracetic acid.</a:t>
            </a:r>
          </a:p>
        </p:txBody>
      </p:sp>
      <p:sp>
        <p:nvSpPr>
          <p:cNvPr id="4" name="スライド番号プレースホルダ 3"/>
          <p:cNvSpPr>
            <a:spLocks noGrp="1"/>
          </p:cNvSpPr>
          <p:nvPr>
            <p:ph type="sldNum" sz="quarter" idx="12"/>
          </p:nvPr>
        </p:nvSpPr>
        <p:spPr>
          <a:xfrm>
            <a:off x="7372350" y="6356351"/>
            <a:ext cx="2400300" cy="365125"/>
          </a:xfrm>
          <a:noFill/>
        </p:spPr>
        <p:txBody>
          <a:bodyPr/>
          <a:lstStyle/>
          <a:p>
            <a:fld id="{943E92AF-689F-4C1D-8714-491BC44B5132}" type="slidenum">
              <a:rPr lang="en-US" altLang="ja-JP" smtClean="0">
                <a:solidFill>
                  <a:srgbClr val="FFFF00"/>
                </a:solidFill>
                <a:ea typeface="ＭＳ Ｐゴシック" charset="-128"/>
              </a:rPr>
              <a:pPr/>
              <a:t>12</a:t>
            </a:fld>
            <a:endParaRPr lang="en-US" altLang="ja-JP" dirty="0" smtClean="0">
              <a:solidFill>
                <a:srgbClr val="FFFF00"/>
              </a:solidFill>
              <a:ea typeface="ＭＳ Ｐゴシック" charset="-128"/>
            </a:endParaRPr>
          </a:p>
        </p:txBody>
      </p:sp>
    </p:spTree>
    <p:extLst>
      <p:ext uri="{BB962C8B-B14F-4D97-AF65-F5344CB8AC3E}">
        <p14:creationId xmlns:p14="http://schemas.microsoft.com/office/powerpoint/2010/main" xmlns="" val="957391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bwMode="auto">
          <a:xfrm>
            <a:off x="333825" y="798293"/>
            <a:ext cx="9782628" cy="550920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National Advisory </a:t>
            </a:r>
            <a:r>
              <a:rPr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Committee</a:t>
            </a:r>
          </a:p>
          <a:p>
            <a:pPr algn="ctr"/>
            <a:r>
              <a:rPr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t>
            </a:r>
            <a:r>
              <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Acute Exposure Guideline Levels for Hazardous Substances (NAC/AEGL Committee</a:t>
            </a:r>
            <a:r>
              <a:rPr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kumimoji="1"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Acute Exposure Guideline </a:t>
            </a:r>
            <a:r>
              <a:rPr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Levels</a:t>
            </a:r>
          </a:p>
          <a:p>
            <a:pPr algn="ctr"/>
            <a:r>
              <a:rPr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t>
            </a:r>
            <a:r>
              <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Selected Airborne Chemicals: Volume 8.</a:t>
            </a:r>
          </a:p>
          <a:p>
            <a:pPr algn="ctr"/>
            <a:r>
              <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National Research Council (US) </a:t>
            </a:r>
            <a:r>
              <a:rPr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Committee</a:t>
            </a:r>
          </a:p>
          <a:p>
            <a:pPr algn="ctr"/>
            <a:r>
              <a:rPr lang="en-US" altLang="ja-JP"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a:t>
            </a:r>
            <a:r>
              <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Acute Exposure Guideline Levels.</a:t>
            </a:r>
          </a:p>
          <a:p>
            <a:pPr algn="ctr"/>
            <a:r>
              <a:rPr lang="en-US" altLang="ja-JP"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Washington (DC): National Academies Press (US); 2010.</a:t>
            </a:r>
          </a:p>
          <a:p>
            <a:pPr algn="ctr"/>
            <a:endParaRPr kumimoji="1" lang="ja-JP" alt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794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xmlns="" val="355451718"/>
              </p:ext>
            </p:extLst>
          </p:nvPr>
        </p:nvGraphicFramePr>
        <p:xfrm>
          <a:off x="116117" y="119772"/>
          <a:ext cx="10069284" cy="6587622"/>
        </p:xfrm>
        <a:graphic>
          <a:graphicData uri="http://schemas.openxmlformats.org/drawingml/2006/table">
            <a:tbl>
              <a:tblPr>
                <a:effectLst>
                  <a:outerShdw blurRad="50800" dist="38100" dir="2700000" algn="tl" rotWithShape="0">
                    <a:prstClr val="black">
                      <a:alpha val="40000"/>
                    </a:prstClr>
                  </a:outerShdw>
                </a:effectLst>
              </a:tblPr>
              <a:tblGrid>
                <a:gridCol w="3802740"/>
                <a:gridCol w="3918857"/>
                <a:gridCol w="2347687"/>
              </a:tblGrid>
              <a:tr h="226298">
                <a:tc>
                  <a:txBody>
                    <a:bodyPr/>
                    <a:lstStyle/>
                    <a:p>
                      <a:pPr fontAlgn="t"/>
                      <a:r>
                        <a:rPr lang="en-US"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Parameter</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Data</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Reference</a:t>
                      </a:r>
                    </a:p>
                  </a:txBody>
                  <a:tcPr marL="56575" marR="56575" marT="28287" marB="28287">
                    <a:lnL>
                      <a:noFill/>
                    </a:lnL>
                    <a:lnR>
                      <a:noFill/>
                    </a:lnR>
                    <a:lnT>
                      <a:noFill/>
                    </a:lnT>
                    <a:lnB>
                      <a:noFill/>
                    </a:lnB>
                  </a:tcPr>
                </a:tc>
              </a:tr>
              <a:tr h="226298">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Chemical Name</a:t>
                      </a:r>
                    </a:p>
                  </a:txBody>
                  <a:tcPr marL="56575" marR="56575" marT="28287" marB="28287">
                    <a:lnL>
                      <a:noFill/>
                    </a:lnL>
                    <a:lnR>
                      <a:noFill/>
                    </a:lnR>
                    <a:lnT>
                      <a:noFill/>
                    </a:lnT>
                    <a:lnB>
                      <a:noFill/>
                    </a:lnB>
                  </a:tcPr>
                </a:tc>
                <a:tc>
                  <a:txBody>
                    <a:bodyPr/>
                    <a:lstStyle/>
                    <a:p>
                      <a:pPr fontAlgn="t"/>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Peracetic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acid</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O’Neil et al. 2001</a:t>
                      </a:r>
                    </a:p>
                  </a:txBody>
                  <a:tcPr marL="56575" marR="56575" marT="28287" marB="28287">
                    <a:lnL>
                      <a:noFill/>
                    </a:lnL>
                    <a:lnR>
                      <a:noFill/>
                    </a:lnR>
                    <a:lnT>
                      <a:noFill/>
                    </a:lnT>
                    <a:lnB>
                      <a:noFill/>
                    </a:lnB>
                  </a:tcPr>
                </a:tc>
              </a:tr>
              <a:tr h="226298">
                <a:tc>
                  <a:txBody>
                    <a:bodyPr/>
                    <a:lstStyle/>
                    <a:p>
                      <a:pPr fontAlgn="t"/>
                      <a:r>
                        <a:rPr lang="en-US"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 Registry No.</a:t>
                      </a:r>
                    </a:p>
                  </a:txBody>
                  <a:tcPr marL="56575" marR="56575" marT="28287" marB="28287">
                    <a:lnL>
                      <a:noFill/>
                    </a:lnL>
                    <a:lnR>
                      <a:noFill/>
                    </a:lnR>
                    <a:lnT>
                      <a:noFill/>
                    </a:lnT>
                    <a:lnB>
                      <a:noFill/>
                    </a:lnB>
                  </a:tcPr>
                </a:tc>
                <a:tc>
                  <a:txBody>
                    <a:bodyPr/>
                    <a:lstStyle/>
                    <a:p>
                      <a:pPr fontAlgn="t"/>
                      <a:r>
                        <a:rPr lang="en-US" altLang="ja-JP"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79-21-0</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RTECS 2003</a:t>
                      </a:r>
                    </a:p>
                  </a:txBody>
                  <a:tcPr marL="56575" marR="56575" marT="28287" marB="28287">
                    <a:lnL>
                      <a:noFill/>
                    </a:lnL>
                    <a:lnR>
                      <a:noFill/>
                    </a:lnR>
                    <a:lnT>
                      <a:noFill/>
                    </a:lnT>
                    <a:lnB>
                      <a:noFill/>
                    </a:lnB>
                  </a:tcPr>
                </a:tc>
              </a:tr>
              <a:tr h="226298">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Chemical Formula</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en-US" sz="2400" baseline="-250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COOOH</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O’Neil et al. 2001</a:t>
                      </a:r>
                    </a:p>
                  </a:txBody>
                  <a:tcPr marL="56575" marR="56575" marT="28287" marB="28287">
                    <a:lnL>
                      <a:noFill/>
                    </a:lnL>
                    <a:lnR>
                      <a:noFill/>
                    </a:lnR>
                    <a:lnT>
                      <a:noFill/>
                    </a:lnT>
                    <a:lnB>
                      <a:noFill/>
                    </a:lnB>
                  </a:tcPr>
                </a:tc>
              </a:tr>
              <a:tr h="226298">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Molecular Weight</a:t>
                      </a:r>
                    </a:p>
                  </a:txBody>
                  <a:tcPr marL="56575" marR="56575" marT="28287" marB="28287">
                    <a:lnL>
                      <a:noFill/>
                    </a:lnL>
                    <a:lnR>
                      <a:noFill/>
                    </a:lnR>
                    <a:lnT>
                      <a:noFill/>
                    </a:lnT>
                    <a:lnB>
                      <a:noFill/>
                    </a:lnB>
                  </a:tcPr>
                </a:tc>
                <a:tc>
                  <a:txBody>
                    <a:bodyPr/>
                    <a:lstStyle/>
                    <a:p>
                      <a:pPr fontAlgn="t"/>
                      <a:r>
                        <a:rPr lang="en-US" altLang="ja-JP"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76.05</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O’Neil et al. 2001</a:t>
                      </a:r>
                    </a:p>
                  </a:txBody>
                  <a:tcPr marL="56575" marR="56575" marT="28287" marB="28287">
                    <a:lnL>
                      <a:noFill/>
                    </a:lnL>
                    <a:lnR>
                      <a:noFill/>
                    </a:lnR>
                    <a:lnT>
                      <a:noFill/>
                    </a:lnT>
                    <a:lnB>
                      <a:noFill/>
                    </a:lnB>
                  </a:tcPr>
                </a:tc>
              </a:tr>
              <a:tr h="226298">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Physical State</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Colorless liquid</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Lewis 1993</a:t>
                      </a:r>
                    </a:p>
                  </a:txBody>
                  <a:tcPr marL="56575" marR="56575" marT="28287" marB="28287">
                    <a:lnL>
                      <a:noFill/>
                    </a:lnL>
                    <a:lnR>
                      <a:noFill/>
                    </a:lnR>
                    <a:lnT>
                      <a:noFill/>
                    </a:lnT>
                    <a:lnB>
                      <a:noFill/>
                    </a:lnB>
                  </a:tcPr>
                </a:tc>
              </a:tr>
              <a:tr h="226298">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Boiling/Freezing/Flash Point</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105 °C/−30 °C/40.5 °C</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Lewis 1993</a:t>
                      </a:r>
                    </a:p>
                  </a:txBody>
                  <a:tcPr marL="56575" marR="56575" marT="28287" marB="28287">
                    <a:lnL>
                      <a:noFill/>
                    </a:lnL>
                    <a:lnR>
                      <a:noFill/>
                    </a:lnR>
                    <a:lnT>
                      <a:noFill/>
                    </a:lnT>
                    <a:lnB>
                      <a:noFill/>
                    </a:lnB>
                  </a:tcPr>
                </a:tc>
              </a:tr>
              <a:tr h="226298">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Density</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1.15 at 20 °C</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Lewis 1993</a:t>
                      </a:r>
                    </a:p>
                  </a:txBody>
                  <a:tcPr marL="56575" marR="56575" marT="28287" marB="28287">
                    <a:lnL>
                      <a:noFill/>
                    </a:lnL>
                    <a:lnR>
                      <a:noFill/>
                    </a:lnR>
                    <a:lnT>
                      <a:noFill/>
                    </a:lnT>
                    <a:lnB>
                      <a:noFill/>
                    </a:lnB>
                  </a:tcPr>
                </a:tc>
              </a:tr>
              <a:tr h="396022">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Solubility</a:t>
                      </a:r>
                    </a:p>
                  </a:txBody>
                  <a:tcPr marL="56575" marR="56575" marT="28287" marB="28287">
                    <a:lnL>
                      <a:noFill/>
                    </a:lnL>
                    <a:lnR>
                      <a:noFill/>
                    </a:lnR>
                    <a:lnT>
                      <a:noFill/>
                    </a:lnT>
                    <a:lnB>
                      <a:noFill/>
                    </a:lnB>
                  </a:tcPr>
                </a:tc>
                <a:tc>
                  <a:txBody>
                    <a:bodyPr/>
                    <a:lstStyle/>
                    <a:p>
                      <a:pPr fontAlgn="t"/>
                      <a:r>
                        <a:rPr lang="en-US"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Freely soluble in H</a:t>
                      </a:r>
                      <a:r>
                        <a:rPr lang="en-US" sz="2400" baseline="-25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alcohol, ether, H</a:t>
                      </a:r>
                      <a:r>
                        <a:rPr lang="en-US" sz="2400" baseline="-25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a:t>
                      </a:r>
                      <a:r>
                        <a:rPr lang="en-US" sz="2400" baseline="-25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en-US"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O’Neil et al. 2001</a:t>
                      </a:r>
                    </a:p>
                  </a:txBody>
                  <a:tcPr marL="56575" marR="56575" marT="28287" marB="28287">
                    <a:lnL>
                      <a:noFill/>
                    </a:lnL>
                    <a:lnR>
                      <a:noFill/>
                    </a:lnR>
                    <a:lnT>
                      <a:noFill/>
                    </a:lnT>
                    <a:lnB>
                      <a:noFill/>
                    </a:lnB>
                  </a:tcPr>
                </a:tc>
              </a:tr>
              <a:tr h="226298">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Vapor Pressure</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14.5 mm Hg at 25°C</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HSDB 1997</a:t>
                      </a:r>
                    </a:p>
                  </a:txBody>
                  <a:tcPr marL="56575" marR="56575" marT="28287" marB="28287">
                    <a:lnL>
                      <a:noFill/>
                    </a:lnL>
                    <a:lnR>
                      <a:noFill/>
                    </a:lnR>
                    <a:lnT>
                      <a:noFill/>
                    </a:lnT>
                    <a:lnB>
                      <a:noFill/>
                    </a:lnB>
                  </a:tcPr>
                </a:tc>
              </a:tr>
              <a:tr h="226298">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Explosion point</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110 °C</a:t>
                      </a:r>
                    </a:p>
                  </a:txBody>
                  <a:tcPr marL="56575" marR="56575" marT="28287" marB="28287">
                    <a:lnL>
                      <a:noFill/>
                    </a:lnL>
                    <a:lnR>
                      <a:noFill/>
                    </a:lnR>
                    <a:lnT>
                      <a:noFill/>
                    </a:lnT>
                    <a:lnB>
                      <a:noFill/>
                    </a:lnB>
                  </a:tcPr>
                </a:tc>
                <a:tc>
                  <a:txBody>
                    <a:bodyPr/>
                    <a:lstStyle/>
                    <a:p>
                      <a:pPr fontAlgn="t"/>
                      <a:r>
                        <a:rPr lang="en-US"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Lewis 1993</a:t>
                      </a:r>
                    </a:p>
                  </a:txBody>
                  <a:tcPr marL="56575" marR="56575" marT="28287" marB="28287">
                    <a:lnL>
                      <a:noFill/>
                    </a:lnL>
                    <a:lnR>
                      <a:noFill/>
                    </a:lnR>
                    <a:lnT>
                      <a:noFill/>
                    </a:lnT>
                    <a:lnB>
                      <a:noFill/>
                    </a:lnB>
                  </a:tcPr>
                </a:tc>
              </a:tr>
              <a:tr h="396022">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Henry’s Law Constant</a:t>
                      </a:r>
                    </a:p>
                  </a:txBody>
                  <a:tcPr marL="56575" marR="56575" marT="28287" marB="28287">
                    <a:lnL>
                      <a:noFill/>
                    </a:lnL>
                    <a:lnR>
                      <a:noFill/>
                    </a:lnR>
                    <a:lnT>
                      <a:noFill/>
                    </a:lnT>
                    <a:lnB>
                      <a:noFill/>
                    </a:lnB>
                  </a:tcPr>
                </a:tc>
                <a:tc>
                  <a:txBody>
                    <a:bodyPr/>
                    <a:lstStyle/>
                    <a:p>
                      <a:pPr fontAlgn="t"/>
                      <a:r>
                        <a:rPr lang="da-DK"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2.08 × 10</a:t>
                      </a:r>
                      <a:r>
                        <a:rPr lang="da-DK" sz="2400" baseline="300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da-DK"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atmm</a:t>
                      </a:r>
                      <a:r>
                        <a:rPr lang="da-DK" sz="2400" baseline="300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da-DK"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/mol at 25 °C</a:t>
                      </a:r>
                    </a:p>
                  </a:txBody>
                  <a:tcPr marL="56575" marR="56575" marT="28287" marB="28287">
                    <a:lnL>
                      <a:noFill/>
                    </a:lnL>
                    <a:lnR>
                      <a:noFill/>
                    </a:lnR>
                    <a:lnT>
                      <a:noFill/>
                    </a:lnT>
                    <a:lnB>
                      <a:noFill/>
                    </a:lnB>
                  </a:tcPr>
                </a:tc>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HSDB 1997</a:t>
                      </a:r>
                    </a:p>
                  </a:txBody>
                  <a:tcPr marL="56575" marR="56575" marT="28287" marB="28287">
                    <a:lnL>
                      <a:noFill/>
                    </a:lnL>
                    <a:lnR>
                      <a:noFill/>
                    </a:lnR>
                    <a:lnT>
                      <a:noFill/>
                    </a:lnT>
                    <a:lnB>
                      <a:noFill/>
                    </a:lnB>
                  </a:tcPr>
                </a:tc>
              </a:tr>
              <a:tr h="565745">
                <a:tc>
                  <a:txBody>
                    <a:bodyPr/>
                    <a:lstStyle/>
                    <a:p>
                      <a:pPr fontAlgn="t"/>
                      <a:r>
                        <a:rPr lang="en-US" sz="2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Conversion factors</a:t>
                      </a:r>
                    </a:p>
                  </a:txBody>
                  <a:tcPr marL="56575" marR="56575" marT="28287" marB="28287">
                    <a:lnL>
                      <a:noFill/>
                    </a:lnL>
                    <a:lnR>
                      <a:noFill/>
                    </a:lnR>
                    <a:lnT>
                      <a:noFill/>
                    </a:lnT>
                    <a:lnB>
                      <a:noFill/>
                    </a:lnB>
                  </a:tcPr>
                </a:tc>
                <a:tc>
                  <a:txBody>
                    <a:bodyPr/>
                    <a:lstStyle/>
                    <a:p>
                      <a:pPr fontAlgn="t"/>
                      <a:r>
                        <a:rPr lang="en-US"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ppm= 3.04 mg/m</a:t>
                      </a:r>
                      <a:r>
                        <a:rPr lang="en-US" sz="2400" baseline="30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20 °C and </a:t>
                      </a:r>
                      <a:r>
                        <a:rPr lang="en-US" sz="24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101kPa</a:t>
                      </a:r>
                      <a:endParaRPr lang="en-US"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56575" marR="56575" marT="28287" marB="28287">
                    <a:lnL>
                      <a:noFill/>
                    </a:lnL>
                    <a:lnR>
                      <a:noFill/>
                    </a:lnR>
                    <a:lnT>
                      <a:noFill/>
                    </a:lnT>
                    <a:lnB>
                      <a:noFill/>
                    </a:lnB>
                  </a:tcPr>
                </a:tc>
                <a:tc>
                  <a:txBody>
                    <a:bodyPr/>
                    <a:lstStyle/>
                    <a:p>
                      <a:pPr fontAlgn="t"/>
                      <a:r>
                        <a:rPr lang="en-US"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IUCLID 2000</a:t>
                      </a:r>
                    </a:p>
                  </a:txBody>
                  <a:tcPr marL="56575" marR="56575" marT="28287" marB="28287">
                    <a:lnL>
                      <a:noFill/>
                    </a:lnL>
                    <a:lnR>
                      <a:noFill/>
                    </a:lnR>
                    <a:lnT>
                      <a:noFill/>
                    </a:lnT>
                    <a:lnB>
                      <a:noFill/>
                    </a:lnB>
                  </a:tcPr>
                </a:tc>
              </a:tr>
            </a:tbl>
          </a:graphicData>
        </a:graphic>
      </p:graphicFrame>
    </p:spTree>
    <p:extLst>
      <p:ext uri="{BB962C8B-B14F-4D97-AF65-F5344CB8AC3E}">
        <p14:creationId xmlns:p14="http://schemas.microsoft.com/office/powerpoint/2010/main" xmlns="" val="3045662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 C-1 Category plot for peraceticaci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10287001"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9091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xmlns="" val="69065006"/>
              </p:ext>
            </p:extLst>
          </p:nvPr>
        </p:nvGraphicFramePr>
        <p:xfrm>
          <a:off x="14514" y="650397"/>
          <a:ext cx="10286997" cy="5605260"/>
        </p:xfrm>
        <a:graphic>
          <a:graphicData uri="http://schemas.openxmlformats.org/drawingml/2006/table">
            <a:tbl>
              <a:tblPr/>
              <a:tblGrid>
                <a:gridCol w="2104572"/>
                <a:gridCol w="986971"/>
                <a:gridCol w="1132114"/>
                <a:gridCol w="1103086"/>
                <a:gridCol w="1204686"/>
                <a:gridCol w="1045028"/>
                <a:gridCol w="2710540"/>
              </a:tblGrid>
              <a:tr h="639156">
                <a:tc>
                  <a:txBody>
                    <a:bodyPr/>
                    <a:lstStyle/>
                    <a:p>
                      <a:pPr algn="ctr" fontAlgn="t"/>
                      <a:r>
                        <a:rPr lang="en-US" sz="2400" dirty="0">
                          <a:solidFill>
                            <a:srgbClr val="FFFF00"/>
                          </a:solidFill>
                          <a:effectLst/>
                          <a:latin typeface="Times New Roman" panose="02020603050405020304" pitchFamily="18" charset="0"/>
                          <a:cs typeface="Times New Roman" panose="02020603050405020304" pitchFamily="18" charset="0"/>
                        </a:rPr>
                        <a:t>Classification</a:t>
                      </a:r>
                    </a:p>
                  </a:txBody>
                  <a:tcPr marL="70718" marR="70718" marT="35359" marB="35359" anchor="ctr">
                    <a:lnL>
                      <a:noFill/>
                    </a:lnL>
                    <a:lnR>
                      <a:noFill/>
                    </a:lnR>
                    <a:lnT>
                      <a:noFill/>
                    </a:lnT>
                    <a:lnB>
                      <a:noFill/>
                    </a:lnB>
                  </a:tcPr>
                </a:tc>
                <a:tc>
                  <a:txBody>
                    <a:bodyPr/>
                    <a:lstStyle/>
                    <a:p>
                      <a:pPr algn="ctr" fontAlgn="t"/>
                      <a:r>
                        <a:rPr lang="en-US" sz="2400" dirty="0">
                          <a:solidFill>
                            <a:srgbClr val="FFFF00"/>
                          </a:solidFill>
                          <a:effectLst/>
                          <a:latin typeface="Times New Roman" panose="02020603050405020304" pitchFamily="18" charset="0"/>
                          <a:cs typeface="Times New Roman" panose="02020603050405020304" pitchFamily="18" charset="0"/>
                        </a:rPr>
                        <a:t>10 min</a:t>
                      </a:r>
                    </a:p>
                  </a:txBody>
                  <a:tcPr marL="70718" marR="70718" marT="35359" marB="35359" anchor="ctr">
                    <a:lnL>
                      <a:noFill/>
                    </a:lnL>
                    <a:lnR>
                      <a:noFill/>
                    </a:lnR>
                    <a:lnT>
                      <a:noFill/>
                    </a:lnT>
                    <a:lnB>
                      <a:noFill/>
                    </a:lnB>
                  </a:tcPr>
                </a:tc>
                <a:tc>
                  <a:txBody>
                    <a:bodyPr/>
                    <a:lstStyle/>
                    <a:p>
                      <a:pPr algn="ctr" fontAlgn="t"/>
                      <a:r>
                        <a:rPr lang="en-US" sz="2400" dirty="0">
                          <a:solidFill>
                            <a:srgbClr val="FFFF00"/>
                          </a:solidFill>
                          <a:effectLst/>
                          <a:latin typeface="Times New Roman" panose="02020603050405020304" pitchFamily="18" charset="0"/>
                          <a:cs typeface="Times New Roman" panose="02020603050405020304" pitchFamily="18" charset="0"/>
                        </a:rPr>
                        <a:t>30 min</a:t>
                      </a:r>
                    </a:p>
                  </a:txBody>
                  <a:tcPr marL="70718" marR="70718" marT="35359" marB="35359" anchor="ctr">
                    <a:lnL>
                      <a:noFill/>
                    </a:lnL>
                    <a:lnR>
                      <a:noFill/>
                    </a:lnR>
                    <a:lnT>
                      <a:noFill/>
                    </a:lnT>
                    <a:lnB>
                      <a:noFill/>
                    </a:lnB>
                  </a:tcPr>
                </a:tc>
                <a:tc>
                  <a:txBody>
                    <a:bodyPr/>
                    <a:lstStyle/>
                    <a:p>
                      <a:pPr algn="ctr" fontAlgn="t"/>
                      <a:r>
                        <a:rPr lang="en-US" sz="2400" dirty="0">
                          <a:solidFill>
                            <a:srgbClr val="FFFF00"/>
                          </a:solidFill>
                          <a:effectLst/>
                          <a:latin typeface="Times New Roman" panose="02020603050405020304" pitchFamily="18" charset="0"/>
                          <a:cs typeface="Times New Roman" panose="02020603050405020304" pitchFamily="18" charset="0"/>
                        </a:rPr>
                        <a:t>1 h</a:t>
                      </a:r>
                    </a:p>
                  </a:txBody>
                  <a:tcPr marL="70718" marR="70718" marT="35359" marB="35359" anchor="ctr">
                    <a:lnL>
                      <a:noFill/>
                    </a:lnL>
                    <a:lnR>
                      <a:noFill/>
                    </a:lnR>
                    <a:lnT>
                      <a:noFill/>
                    </a:lnT>
                    <a:lnB>
                      <a:noFill/>
                    </a:lnB>
                  </a:tcPr>
                </a:tc>
                <a:tc>
                  <a:txBody>
                    <a:bodyPr/>
                    <a:lstStyle/>
                    <a:p>
                      <a:pPr algn="ctr" fontAlgn="t"/>
                      <a:r>
                        <a:rPr lang="en-US" sz="2400" dirty="0">
                          <a:solidFill>
                            <a:srgbClr val="FFFF00"/>
                          </a:solidFill>
                          <a:effectLst/>
                          <a:latin typeface="Times New Roman" panose="02020603050405020304" pitchFamily="18" charset="0"/>
                          <a:cs typeface="Times New Roman" panose="02020603050405020304" pitchFamily="18" charset="0"/>
                        </a:rPr>
                        <a:t>4 h</a:t>
                      </a:r>
                    </a:p>
                  </a:txBody>
                  <a:tcPr marL="70718" marR="70718" marT="35359" marB="35359" anchor="ctr">
                    <a:lnL>
                      <a:noFill/>
                    </a:lnL>
                    <a:lnR>
                      <a:noFill/>
                    </a:lnR>
                    <a:lnT>
                      <a:noFill/>
                    </a:lnT>
                    <a:lnB>
                      <a:noFill/>
                    </a:lnB>
                  </a:tcPr>
                </a:tc>
                <a:tc>
                  <a:txBody>
                    <a:bodyPr/>
                    <a:lstStyle/>
                    <a:p>
                      <a:pPr algn="ctr" fontAlgn="t"/>
                      <a:r>
                        <a:rPr lang="en-US" sz="2400" dirty="0">
                          <a:solidFill>
                            <a:srgbClr val="FFFF00"/>
                          </a:solidFill>
                          <a:effectLst/>
                          <a:latin typeface="Times New Roman" panose="02020603050405020304" pitchFamily="18" charset="0"/>
                          <a:cs typeface="Times New Roman" panose="02020603050405020304" pitchFamily="18" charset="0"/>
                        </a:rPr>
                        <a:t>8 h</a:t>
                      </a:r>
                    </a:p>
                  </a:txBody>
                  <a:tcPr marL="70718" marR="70718" marT="35359" marB="35359" anchor="ctr">
                    <a:lnL>
                      <a:noFill/>
                    </a:lnL>
                    <a:lnR>
                      <a:noFill/>
                    </a:lnR>
                    <a:lnT>
                      <a:noFill/>
                    </a:lnT>
                    <a:lnB>
                      <a:noFill/>
                    </a:lnB>
                  </a:tcPr>
                </a:tc>
                <a:tc>
                  <a:txBody>
                    <a:bodyPr/>
                    <a:lstStyle/>
                    <a:p>
                      <a:pPr algn="ctr" fontAlgn="t"/>
                      <a:r>
                        <a:rPr lang="en-US" sz="2400" dirty="0">
                          <a:solidFill>
                            <a:srgbClr val="FFFF00"/>
                          </a:solidFill>
                          <a:effectLst/>
                          <a:latin typeface="Times New Roman" panose="02020603050405020304" pitchFamily="18" charset="0"/>
                          <a:cs typeface="Times New Roman" panose="02020603050405020304" pitchFamily="18" charset="0"/>
                        </a:rPr>
                        <a:t>End Point /Reference</a:t>
                      </a:r>
                    </a:p>
                  </a:txBody>
                  <a:tcPr marL="70718" marR="70718" marT="35359" marB="35359" anchor="ctr">
                    <a:lnL>
                      <a:noFill/>
                    </a:lnL>
                    <a:lnR>
                      <a:noFill/>
                    </a:lnR>
                    <a:lnT>
                      <a:noFill/>
                    </a:lnT>
                    <a:lnB>
                      <a:noFill/>
                    </a:lnB>
                  </a:tcPr>
                </a:tc>
              </a:tr>
              <a:tr h="1682451">
                <a:tc>
                  <a:txBody>
                    <a:bodyPr/>
                    <a:lstStyle/>
                    <a:p>
                      <a:pPr algn="ctr" fontAlgn="t"/>
                      <a:r>
                        <a:rPr lang="en-US" sz="2400" dirty="0">
                          <a:solidFill>
                            <a:srgbClr val="FFFF00"/>
                          </a:solidFill>
                          <a:effectLst/>
                          <a:latin typeface="Times New Roman" panose="02020603050405020304" pitchFamily="18" charset="0"/>
                          <a:cs typeface="Times New Roman" panose="02020603050405020304" pitchFamily="18" charset="0"/>
                        </a:rPr>
                        <a:t>AEGL-1 (</a:t>
                      </a:r>
                      <a:r>
                        <a:rPr lang="en-US" sz="2400" dirty="0" err="1">
                          <a:solidFill>
                            <a:srgbClr val="FFFF00"/>
                          </a:solidFill>
                          <a:effectLst/>
                          <a:latin typeface="Times New Roman" panose="02020603050405020304" pitchFamily="18" charset="0"/>
                          <a:cs typeface="Times New Roman" panose="02020603050405020304" pitchFamily="18" charset="0"/>
                        </a:rPr>
                        <a:t>Nondisabling</a:t>
                      </a:r>
                      <a:r>
                        <a:rPr lang="en-US" sz="2400" dirty="0">
                          <a:solidFill>
                            <a:srgbClr val="FFFF00"/>
                          </a:solidFill>
                          <a:effectLst/>
                          <a:latin typeface="Times New Roman" panose="02020603050405020304" pitchFamily="18" charset="0"/>
                          <a:cs typeface="Times New Roman" panose="02020603050405020304" pitchFamily="18" charset="0"/>
                        </a:rPr>
                        <a:t>)</a:t>
                      </a:r>
                    </a:p>
                  </a:txBody>
                  <a:tcPr marL="70718" marR="70718" marT="35359" marB="35359" anchor="ctr">
                    <a:lnL>
                      <a:noFill/>
                    </a:lnL>
                    <a:lnR>
                      <a:noFill/>
                    </a:lnR>
                    <a:lnT>
                      <a:noFill/>
                    </a:lnT>
                    <a:lnB>
                      <a:noFill/>
                    </a:lnB>
                  </a:tcPr>
                </a:tc>
                <a:tc>
                  <a:txBody>
                    <a:bodyPr/>
                    <a:lstStyle/>
                    <a:p>
                      <a:pPr fontAlgn="t"/>
                      <a:r>
                        <a:rPr lang="en-US" sz="2400" dirty="0">
                          <a:solidFill>
                            <a:srgbClr val="FFFF00"/>
                          </a:solidFill>
                          <a:effectLst/>
                          <a:latin typeface="Times New Roman" panose="02020603050405020304" pitchFamily="18" charset="0"/>
                          <a:cs typeface="Times New Roman" panose="02020603050405020304" pitchFamily="18" charset="0"/>
                        </a:rPr>
                        <a:t>0.52 mg/m</a:t>
                      </a:r>
                      <a:r>
                        <a:rPr lang="en-US" sz="2400" baseline="30000" dirty="0">
                          <a:solidFill>
                            <a:srgbClr val="FFFF00"/>
                          </a:solidFill>
                          <a:effectLst/>
                          <a:latin typeface="Times New Roman" panose="02020603050405020304" pitchFamily="18" charset="0"/>
                          <a:cs typeface="Times New Roman" panose="02020603050405020304" pitchFamily="18" charset="0"/>
                        </a:rPr>
                        <a:t>3</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a:solidFill>
                            <a:schemeClr val="bg1"/>
                          </a:solidFill>
                          <a:effectLst/>
                          <a:latin typeface="Times New Roman" panose="02020603050405020304" pitchFamily="18" charset="0"/>
                          <a:cs typeface="Times New Roman" panose="02020603050405020304" pitchFamily="18" charset="0"/>
                        </a:rPr>
                        <a:t>(0.17 ppm)</a:t>
                      </a:r>
                    </a:p>
                  </a:txBody>
                  <a:tcPr marL="70718" marR="70718" marT="35359" marB="35359">
                    <a:lnL>
                      <a:noFill/>
                    </a:lnL>
                    <a:lnR>
                      <a:noFill/>
                    </a:lnR>
                    <a:lnT>
                      <a:noFill/>
                    </a:lnT>
                    <a:lnB>
                      <a:noFill/>
                    </a:lnB>
                  </a:tcPr>
                </a:tc>
                <a:tc>
                  <a:txBody>
                    <a:bodyPr/>
                    <a:lstStyle/>
                    <a:p>
                      <a:pPr fontAlgn="t"/>
                      <a:r>
                        <a:rPr lang="en-US" sz="2400" dirty="0">
                          <a:solidFill>
                            <a:srgbClr val="FFFF00"/>
                          </a:solidFill>
                          <a:effectLst/>
                          <a:latin typeface="Times New Roman" panose="02020603050405020304" pitchFamily="18" charset="0"/>
                          <a:cs typeface="Times New Roman" panose="02020603050405020304" pitchFamily="18" charset="0"/>
                        </a:rPr>
                        <a:t>0.52 mg/m</a:t>
                      </a:r>
                      <a:r>
                        <a:rPr lang="en-US" sz="2400" baseline="30000" dirty="0">
                          <a:solidFill>
                            <a:srgbClr val="FFFF00"/>
                          </a:solidFill>
                          <a:effectLst/>
                          <a:latin typeface="Times New Roman" panose="02020603050405020304" pitchFamily="18" charset="0"/>
                          <a:cs typeface="Times New Roman" panose="02020603050405020304" pitchFamily="18" charset="0"/>
                        </a:rPr>
                        <a:t>3</a:t>
                      </a:r>
                      <a:r>
                        <a:rPr lang="en-US" sz="2400" dirty="0">
                          <a:solidFill>
                            <a:srgbClr val="FFFF00"/>
                          </a:solidFill>
                          <a:effectLst/>
                          <a:latin typeface="Times New Roman" panose="02020603050405020304" pitchFamily="18" charset="0"/>
                          <a:cs typeface="Times New Roman" panose="02020603050405020304" pitchFamily="18" charset="0"/>
                        </a:rPr>
                        <a:t> (0.17 </a:t>
                      </a:r>
                      <a:r>
                        <a:rPr lang="en-US" sz="2400" dirty="0" err="1">
                          <a:solidFill>
                            <a:srgbClr val="FFFF00"/>
                          </a:solidFill>
                          <a:effectLst/>
                          <a:latin typeface="Times New Roman" panose="02020603050405020304" pitchFamily="18" charset="0"/>
                          <a:cs typeface="Times New Roman" panose="02020603050405020304" pitchFamily="18" charset="0"/>
                        </a:rPr>
                        <a:t>ppm</a:t>
                      </a:r>
                      <a:r>
                        <a:rPr lang="en-US" sz="2400" dirty="0">
                          <a:solidFill>
                            <a:srgbClr val="FFFF00"/>
                          </a:solidFill>
                          <a:effectLst/>
                          <a:latin typeface="Times New Roman" panose="02020603050405020304" pitchFamily="18" charset="0"/>
                          <a:cs typeface="Times New Roman" panose="02020603050405020304" pitchFamily="18" charset="0"/>
                        </a:rPr>
                        <a:t>)</a:t>
                      </a:r>
                    </a:p>
                  </a:txBody>
                  <a:tcPr marL="70718" marR="70718" marT="35359" marB="35359">
                    <a:lnL>
                      <a:noFill/>
                    </a:lnL>
                    <a:lnR>
                      <a:noFill/>
                    </a:lnR>
                    <a:lnT>
                      <a:noFill/>
                    </a:lnT>
                    <a:lnB>
                      <a:noFill/>
                    </a:lnB>
                  </a:tcPr>
                </a:tc>
                <a:tc>
                  <a:txBody>
                    <a:bodyPr/>
                    <a:lstStyle/>
                    <a:p>
                      <a:pPr fontAlgn="t"/>
                      <a:r>
                        <a:rPr lang="en-US" sz="2400" dirty="0">
                          <a:solidFill>
                            <a:srgbClr val="FFFF00"/>
                          </a:solidFill>
                          <a:effectLst/>
                          <a:latin typeface="Times New Roman" panose="02020603050405020304" pitchFamily="18" charset="0"/>
                          <a:cs typeface="Times New Roman" panose="02020603050405020304" pitchFamily="18" charset="0"/>
                        </a:rPr>
                        <a:t>0.52 mg/m</a:t>
                      </a:r>
                      <a:r>
                        <a:rPr lang="en-US" sz="2400" baseline="30000" dirty="0">
                          <a:solidFill>
                            <a:srgbClr val="FFFF00"/>
                          </a:solidFill>
                          <a:effectLst/>
                          <a:latin typeface="Times New Roman" panose="02020603050405020304" pitchFamily="18" charset="0"/>
                          <a:cs typeface="Times New Roman" panose="02020603050405020304" pitchFamily="18" charset="0"/>
                        </a:rPr>
                        <a:t>3</a:t>
                      </a:r>
                      <a:r>
                        <a:rPr lang="en-US" sz="2400" dirty="0">
                          <a:solidFill>
                            <a:srgbClr val="FFFF00"/>
                          </a:solidFill>
                          <a:effectLst/>
                          <a:latin typeface="Times New Roman" panose="02020603050405020304" pitchFamily="18" charset="0"/>
                          <a:cs typeface="Times New Roman" panose="02020603050405020304" pitchFamily="18" charset="0"/>
                        </a:rPr>
                        <a:t> (0.17 </a:t>
                      </a:r>
                      <a:r>
                        <a:rPr lang="en-US" sz="2400" dirty="0" err="1">
                          <a:solidFill>
                            <a:srgbClr val="FFFF00"/>
                          </a:solidFill>
                          <a:effectLst/>
                          <a:latin typeface="Times New Roman" panose="02020603050405020304" pitchFamily="18" charset="0"/>
                          <a:cs typeface="Times New Roman" panose="02020603050405020304" pitchFamily="18" charset="0"/>
                        </a:rPr>
                        <a:t>ppm</a:t>
                      </a:r>
                      <a:r>
                        <a:rPr lang="en-US" sz="2400" dirty="0">
                          <a:solidFill>
                            <a:srgbClr val="FFFF00"/>
                          </a:solidFill>
                          <a:effectLst/>
                          <a:latin typeface="Times New Roman" panose="02020603050405020304" pitchFamily="18" charset="0"/>
                          <a:cs typeface="Times New Roman" panose="02020603050405020304" pitchFamily="18" charset="0"/>
                        </a:rPr>
                        <a:t>)</a:t>
                      </a:r>
                    </a:p>
                  </a:txBody>
                  <a:tcPr marL="70718" marR="70718" marT="35359" marB="35359">
                    <a:lnL>
                      <a:noFill/>
                    </a:lnL>
                    <a:lnR>
                      <a:noFill/>
                    </a:lnR>
                    <a:lnT>
                      <a:noFill/>
                    </a:lnT>
                    <a:lnB>
                      <a:noFill/>
                    </a:lnB>
                  </a:tcPr>
                </a:tc>
                <a:tc>
                  <a:txBody>
                    <a:bodyPr/>
                    <a:lstStyle/>
                    <a:p>
                      <a:pPr fontAlgn="t"/>
                      <a:r>
                        <a:rPr lang="en-US" sz="2400" dirty="0">
                          <a:solidFill>
                            <a:srgbClr val="FFFF00"/>
                          </a:solidFill>
                          <a:effectLst/>
                          <a:latin typeface="Times New Roman" panose="02020603050405020304" pitchFamily="18" charset="0"/>
                          <a:cs typeface="Times New Roman" panose="02020603050405020304" pitchFamily="18" charset="0"/>
                        </a:rPr>
                        <a:t>0.52 mg/m</a:t>
                      </a:r>
                      <a:r>
                        <a:rPr lang="en-US" sz="2400" baseline="30000" dirty="0">
                          <a:solidFill>
                            <a:srgbClr val="FFFF00"/>
                          </a:solidFill>
                          <a:effectLst/>
                          <a:latin typeface="Times New Roman" panose="02020603050405020304" pitchFamily="18" charset="0"/>
                          <a:cs typeface="Times New Roman" panose="02020603050405020304" pitchFamily="18" charset="0"/>
                        </a:rPr>
                        <a:t>3</a:t>
                      </a:r>
                      <a:r>
                        <a:rPr lang="en-US" sz="2400" dirty="0">
                          <a:solidFill>
                            <a:srgbClr val="FFFF00"/>
                          </a:solidFill>
                          <a:effectLst/>
                          <a:latin typeface="Times New Roman" panose="02020603050405020304" pitchFamily="18" charset="0"/>
                          <a:cs typeface="Times New Roman" panose="02020603050405020304" pitchFamily="18" charset="0"/>
                        </a:rPr>
                        <a:t> (0.17 </a:t>
                      </a:r>
                      <a:r>
                        <a:rPr lang="en-US" sz="2400" dirty="0" err="1">
                          <a:solidFill>
                            <a:srgbClr val="FFFF00"/>
                          </a:solidFill>
                          <a:effectLst/>
                          <a:latin typeface="Times New Roman" panose="02020603050405020304" pitchFamily="18" charset="0"/>
                          <a:cs typeface="Times New Roman" panose="02020603050405020304" pitchFamily="18" charset="0"/>
                        </a:rPr>
                        <a:t>ppm</a:t>
                      </a:r>
                      <a:r>
                        <a:rPr lang="en-US" sz="2400" dirty="0">
                          <a:solidFill>
                            <a:srgbClr val="FFFF00"/>
                          </a:solidFill>
                          <a:effectLst/>
                          <a:latin typeface="Times New Roman" panose="02020603050405020304" pitchFamily="18" charset="0"/>
                          <a:cs typeface="Times New Roman" panose="02020603050405020304" pitchFamily="18" charset="0"/>
                        </a:rPr>
                        <a:t>)</a:t>
                      </a:r>
                    </a:p>
                  </a:txBody>
                  <a:tcPr marL="70718" marR="70718" marT="35359" marB="35359">
                    <a:lnL>
                      <a:noFill/>
                    </a:lnL>
                    <a:lnR>
                      <a:noFill/>
                    </a:lnR>
                    <a:lnT>
                      <a:noFill/>
                    </a:lnT>
                    <a:lnB>
                      <a:noFill/>
                    </a:lnB>
                  </a:tcPr>
                </a:tc>
                <a:tc>
                  <a:txBody>
                    <a:bodyPr/>
                    <a:lstStyle/>
                    <a:p>
                      <a:pPr fontAlgn="t"/>
                      <a:r>
                        <a:rPr lang="en-US" sz="2400" dirty="0">
                          <a:solidFill>
                            <a:srgbClr val="FFFF00"/>
                          </a:solidFill>
                          <a:effectLst/>
                          <a:latin typeface="Times New Roman" panose="02020603050405020304" pitchFamily="18" charset="0"/>
                          <a:cs typeface="Times New Roman" panose="02020603050405020304" pitchFamily="18" charset="0"/>
                        </a:rPr>
                        <a:t>0.52 mg/m</a:t>
                      </a:r>
                      <a:r>
                        <a:rPr lang="en-US" sz="2400" baseline="30000" dirty="0">
                          <a:solidFill>
                            <a:srgbClr val="FFFF00"/>
                          </a:solidFill>
                          <a:effectLst/>
                          <a:latin typeface="Times New Roman" panose="02020603050405020304" pitchFamily="18" charset="0"/>
                          <a:cs typeface="Times New Roman" panose="02020603050405020304" pitchFamily="18" charset="0"/>
                        </a:rPr>
                        <a:t>3</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a:solidFill>
                            <a:schemeClr val="bg1"/>
                          </a:solidFill>
                          <a:effectLst/>
                          <a:latin typeface="Times New Roman" panose="02020603050405020304" pitchFamily="18" charset="0"/>
                          <a:cs typeface="Times New Roman" panose="02020603050405020304" pitchFamily="18" charset="0"/>
                        </a:rPr>
                        <a:t>(0.17 </a:t>
                      </a:r>
                      <a:r>
                        <a:rPr lang="en-US" sz="2400" dirty="0" err="1">
                          <a:solidFill>
                            <a:schemeClr val="bg1"/>
                          </a:solidFill>
                          <a:effectLst/>
                          <a:latin typeface="Times New Roman" panose="02020603050405020304" pitchFamily="18" charset="0"/>
                          <a:cs typeface="Times New Roman" panose="02020603050405020304" pitchFamily="18" charset="0"/>
                        </a:rPr>
                        <a:t>ppm</a:t>
                      </a:r>
                      <a:r>
                        <a:rPr lang="en-US" sz="2400" dirty="0">
                          <a:solidFill>
                            <a:schemeClr val="bg1"/>
                          </a:solidFill>
                          <a:effectLst/>
                          <a:latin typeface="Times New Roman" panose="02020603050405020304" pitchFamily="18" charset="0"/>
                          <a:cs typeface="Times New Roman" panose="02020603050405020304" pitchFamily="18" charset="0"/>
                        </a:rPr>
                        <a:t>)</a:t>
                      </a:r>
                    </a:p>
                  </a:txBody>
                  <a:tcPr marL="70718" marR="70718" marT="35359" marB="35359">
                    <a:lnL>
                      <a:noFill/>
                    </a:lnL>
                    <a:lnR>
                      <a:noFill/>
                    </a:lnR>
                    <a:lnT>
                      <a:noFill/>
                    </a:lnT>
                    <a:lnB>
                      <a:noFill/>
                    </a:lnB>
                  </a:tcPr>
                </a:tc>
                <a:tc>
                  <a:txBody>
                    <a:bodyPr/>
                    <a:lstStyle/>
                    <a:p>
                      <a:pPr fontAlgn="t"/>
                      <a:r>
                        <a:rPr lang="en-US" sz="2400" dirty="0">
                          <a:solidFill>
                            <a:srgbClr val="FFFF00"/>
                          </a:solidFill>
                          <a:effectLst/>
                          <a:latin typeface="Times New Roman" panose="02020603050405020304" pitchFamily="18" charset="0"/>
                          <a:cs typeface="Times New Roman" panose="02020603050405020304" pitchFamily="18" charset="0"/>
                        </a:rPr>
                        <a:t>Threshold for irritation (Fraser and </a:t>
                      </a:r>
                      <a:r>
                        <a:rPr lang="en-US" sz="2400" dirty="0" err="1">
                          <a:solidFill>
                            <a:srgbClr val="FFFF00"/>
                          </a:solidFill>
                          <a:effectLst/>
                          <a:latin typeface="Times New Roman" panose="02020603050405020304" pitchFamily="18" charset="0"/>
                          <a:cs typeface="Times New Roman" panose="02020603050405020304" pitchFamily="18" charset="0"/>
                        </a:rPr>
                        <a:t>Thorbinson</a:t>
                      </a:r>
                      <a:r>
                        <a:rPr lang="en-US" sz="2400" dirty="0">
                          <a:solidFill>
                            <a:srgbClr val="FFFF00"/>
                          </a:solidFill>
                          <a:effectLst/>
                          <a:latin typeface="Times New Roman" panose="02020603050405020304" pitchFamily="18" charset="0"/>
                          <a:cs typeface="Times New Roman" panose="02020603050405020304" pitchFamily="18" charset="0"/>
                        </a:rPr>
                        <a:t> 1986; </a:t>
                      </a:r>
                      <a:r>
                        <a:rPr lang="en-US" sz="2400" dirty="0" err="1">
                          <a:solidFill>
                            <a:srgbClr val="FFFF00"/>
                          </a:solidFill>
                          <a:effectLst/>
                          <a:latin typeface="Times New Roman" panose="02020603050405020304" pitchFamily="18" charset="0"/>
                          <a:cs typeface="Times New Roman" panose="02020603050405020304" pitchFamily="18" charset="0"/>
                        </a:rPr>
                        <a:t>McDonagh</a:t>
                      </a:r>
                      <a:r>
                        <a:rPr lang="en-US" sz="2400" dirty="0">
                          <a:solidFill>
                            <a:srgbClr val="FFFF00"/>
                          </a:solidFill>
                          <a:effectLst/>
                          <a:latin typeface="Times New Roman" panose="02020603050405020304" pitchFamily="18" charset="0"/>
                          <a:cs typeface="Times New Roman" panose="02020603050405020304" pitchFamily="18" charset="0"/>
                        </a:rPr>
                        <a:t> 1997)</a:t>
                      </a:r>
                    </a:p>
                  </a:txBody>
                  <a:tcPr marL="70718" marR="70718" marT="35359" marB="35359">
                    <a:lnL>
                      <a:noFill/>
                    </a:lnL>
                    <a:lnR>
                      <a:noFill/>
                    </a:lnR>
                    <a:lnT>
                      <a:noFill/>
                    </a:lnT>
                    <a:lnB>
                      <a:noFill/>
                    </a:lnB>
                  </a:tcPr>
                </a:tc>
              </a:tr>
              <a:tr h="1461593">
                <a:tc>
                  <a:txBody>
                    <a:bodyPr/>
                    <a:lstStyle/>
                    <a:p>
                      <a:pPr algn="ctr" fontAlgn="t"/>
                      <a:r>
                        <a:rPr lang="en-US" sz="2400" dirty="0">
                          <a:solidFill>
                            <a:srgbClr val="FFFF00"/>
                          </a:solidFill>
                          <a:effectLst/>
                          <a:latin typeface="Times New Roman" panose="02020603050405020304" pitchFamily="18" charset="0"/>
                          <a:cs typeface="Times New Roman" panose="02020603050405020304" pitchFamily="18" charset="0"/>
                        </a:rPr>
                        <a:t>AEGL-2 (Disabling)</a:t>
                      </a:r>
                    </a:p>
                  </a:txBody>
                  <a:tcPr marL="70718" marR="70718" marT="35359" marB="35359" anchor="ctr">
                    <a:lnL>
                      <a:noFill/>
                    </a:lnL>
                    <a:lnR>
                      <a:noFill/>
                    </a:lnR>
                    <a:lnT>
                      <a:noFill/>
                    </a:lnT>
                    <a:lnB>
                      <a:noFill/>
                    </a:lnB>
                  </a:tcPr>
                </a:tc>
                <a:tc>
                  <a:txBody>
                    <a:bodyPr/>
                    <a:lstStyle/>
                    <a:p>
                      <a:pPr fontAlgn="t"/>
                      <a:r>
                        <a:rPr lang="en-US" sz="2400">
                          <a:solidFill>
                            <a:srgbClr val="FFFF00"/>
                          </a:solidFill>
                          <a:effectLst/>
                          <a:latin typeface="Times New Roman" panose="02020603050405020304" pitchFamily="18" charset="0"/>
                          <a:cs typeface="Times New Roman" panose="02020603050405020304" pitchFamily="18" charset="0"/>
                        </a:rPr>
                        <a:t>1.6 mg/m</a:t>
                      </a:r>
                      <a:r>
                        <a:rPr lang="en-US" sz="2400" baseline="30000">
                          <a:solidFill>
                            <a:srgbClr val="FFFF00"/>
                          </a:solidFill>
                          <a:effectLst/>
                          <a:latin typeface="Times New Roman" panose="02020603050405020304" pitchFamily="18" charset="0"/>
                          <a:cs typeface="Times New Roman" panose="02020603050405020304" pitchFamily="18" charset="0"/>
                        </a:rPr>
                        <a:t>3</a:t>
                      </a:r>
                      <a:r>
                        <a:rPr lang="en-US" sz="2400">
                          <a:solidFill>
                            <a:srgbClr val="FFFF00"/>
                          </a:solidFill>
                          <a:effectLst/>
                          <a:latin typeface="Times New Roman" panose="02020603050405020304" pitchFamily="18" charset="0"/>
                          <a:cs typeface="Times New Roman" panose="02020603050405020304" pitchFamily="18" charset="0"/>
                        </a:rPr>
                        <a:t> (0.5 ppm)</a:t>
                      </a:r>
                    </a:p>
                  </a:txBody>
                  <a:tcPr marL="70718" marR="70718" marT="35359" marB="35359">
                    <a:lnL>
                      <a:noFill/>
                    </a:lnL>
                    <a:lnR>
                      <a:noFill/>
                    </a:lnR>
                    <a:lnT>
                      <a:noFill/>
                    </a:lnT>
                    <a:lnB>
                      <a:noFill/>
                    </a:lnB>
                  </a:tcPr>
                </a:tc>
                <a:tc>
                  <a:txBody>
                    <a:bodyPr/>
                    <a:lstStyle/>
                    <a:p>
                      <a:pPr fontAlgn="t"/>
                      <a:r>
                        <a:rPr lang="en-US" sz="2400" dirty="0">
                          <a:solidFill>
                            <a:srgbClr val="FFFF00"/>
                          </a:solidFill>
                          <a:effectLst/>
                          <a:latin typeface="Times New Roman" panose="02020603050405020304" pitchFamily="18" charset="0"/>
                          <a:cs typeface="Times New Roman" panose="02020603050405020304" pitchFamily="18" charset="0"/>
                        </a:rPr>
                        <a:t>1.6 mg/m</a:t>
                      </a:r>
                      <a:r>
                        <a:rPr lang="en-US" sz="2400" baseline="30000" dirty="0">
                          <a:solidFill>
                            <a:srgbClr val="FFFF00"/>
                          </a:solidFill>
                          <a:effectLst/>
                          <a:latin typeface="Times New Roman" panose="02020603050405020304" pitchFamily="18" charset="0"/>
                          <a:cs typeface="Times New Roman" panose="02020603050405020304" pitchFamily="18" charset="0"/>
                        </a:rPr>
                        <a:t>3</a:t>
                      </a:r>
                      <a:r>
                        <a:rPr lang="en-US" sz="2400" dirty="0">
                          <a:solidFill>
                            <a:srgbClr val="FFFF00"/>
                          </a:solidFill>
                          <a:effectLst/>
                          <a:latin typeface="Times New Roman" panose="02020603050405020304" pitchFamily="18" charset="0"/>
                          <a:cs typeface="Times New Roman" panose="02020603050405020304" pitchFamily="18" charset="0"/>
                        </a:rPr>
                        <a:t> (0.5 </a:t>
                      </a:r>
                      <a:r>
                        <a:rPr lang="en-US" sz="2400" dirty="0" smtClean="0">
                          <a:solidFill>
                            <a:srgbClr val="FFFF00"/>
                          </a:solidFill>
                          <a:effectLst/>
                          <a:latin typeface="Times New Roman" panose="02020603050405020304" pitchFamily="18" charset="0"/>
                          <a:cs typeface="Times New Roman" panose="02020603050405020304" pitchFamily="18" charset="0"/>
                        </a:rPr>
                        <a:t>ppm)</a:t>
                      </a:r>
                      <a:endParaRPr lang="en-US" sz="2400" dirty="0">
                        <a:solidFill>
                          <a:srgbClr val="FFFF00"/>
                        </a:solidFill>
                        <a:effectLst/>
                        <a:latin typeface="Times New Roman" panose="02020603050405020304" pitchFamily="18" charset="0"/>
                        <a:cs typeface="Times New Roman" panose="02020603050405020304" pitchFamily="18" charset="0"/>
                      </a:endParaRPr>
                    </a:p>
                  </a:txBody>
                  <a:tcPr marL="70718" marR="70718" marT="35359" marB="35359">
                    <a:lnL>
                      <a:noFill/>
                    </a:lnL>
                    <a:lnR>
                      <a:noFill/>
                    </a:lnR>
                    <a:lnT>
                      <a:noFill/>
                    </a:lnT>
                    <a:lnB>
                      <a:noFill/>
                    </a:lnB>
                  </a:tcPr>
                </a:tc>
                <a:tc>
                  <a:txBody>
                    <a:bodyPr/>
                    <a:lstStyle/>
                    <a:p>
                      <a:pPr fontAlgn="t"/>
                      <a:r>
                        <a:rPr lang="en-US" sz="2400" dirty="0">
                          <a:solidFill>
                            <a:srgbClr val="FFFF00"/>
                          </a:solidFill>
                          <a:effectLst/>
                          <a:latin typeface="Times New Roman" panose="02020603050405020304" pitchFamily="18" charset="0"/>
                          <a:cs typeface="Times New Roman" panose="02020603050405020304" pitchFamily="18" charset="0"/>
                        </a:rPr>
                        <a:t>1.6 mg/m</a:t>
                      </a:r>
                      <a:r>
                        <a:rPr lang="en-US" sz="2400" baseline="30000" dirty="0">
                          <a:solidFill>
                            <a:srgbClr val="FFFF00"/>
                          </a:solidFill>
                          <a:effectLst/>
                          <a:latin typeface="Times New Roman" panose="02020603050405020304" pitchFamily="18" charset="0"/>
                          <a:cs typeface="Times New Roman" panose="02020603050405020304" pitchFamily="18" charset="0"/>
                        </a:rPr>
                        <a:t>3</a:t>
                      </a:r>
                      <a:r>
                        <a:rPr lang="en-US" sz="2400" dirty="0">
                          <a:solidFill>
                            <a:srgbClr val="FFFF00"/>
                          </a:solidFill>
                          <a:effectLst/>
                          <a:latin typeface="Times New Roman" panose="02020603050405020304" pitchFamily="18" charset="0"/>
                          <a:cs typeface="Times New Roman" panose="02020603050405020304" pitchFamily="18" charset="0"/>
                        </a:rPr>
                        <a:t> (0.5 ppm)</a:t>
                      </a:r>
                    </a:p>
                  </a:txBody>
                  <a:tcPr marL="70718" marR="70718" marT="35359" marB="35359">
                    <a:lnL>
                      <a:noFill/>
                    </a:lnL>
                    <a:lnR>
                      <a:noFill/>
                    </a:lnR>
                    <a:lnT>
                      <a:noFill/>
                    </a:lnT>
                    <a:lnB>
                      <a:noFill/>
                    </a:lnB>
                  </a:tcPr>
                </a:tc>
                <a:tc>
                  <a:txBody>
                    <a:bodyPr/>
                    <a:lstStyle/>
                    <a:p>
                      <a:pPr fontAlgn="t"/>
                      <a:r>
                        <a:rPr lang="en-US" sz="2400" dirty="0">
                          <a:solidFill>
                            <a:srgbClr val="FFFF00"/>
                          </a:solidFill>
                          <a:effectLst/>
                          <a:latin typeface="Times New Roman" panose="02020603050405020304" pitchFamily="18" charset="0"/>
                          <a:cs typeface="Times New Roman" panose="02020603050405020304" pitchFamily="18" charset="0"/>
                        </a:rPr>
                        <a:t>1.6 mg/m</a:t>
                      </a:r>
                      <a:r>
                        <a:rPr lang="en-US" sz="2400" baseline="30000" dirty="0">
                          <a:solidFill>
                            <a:srgbClr val="FFFF00"/>
                          </a:solidFill>
                          <a:effectLst/>
                          <a:latin typeface="Times New Roman" panose="02020603050405020304" pitchFamily="18" charset="0"/>
                          <a:cs typeface="Times New Roman" panose="02020603050405020304" pitchFamily="18" charset="0"/>
                        </a:rPr>
                        <a:t>3</a:t>
                      </a:r>
                      <a:r>
                        <a:rPr lang="en-US" sz="2400" dirty="0">
                          <a:solidFill>
                            <a:srgbClr val="FFFF00"/>
                          </a:solidFill>
                          <a:effectLst/>
                          <a:latin typeface="Times New Roman" panose="02020603050405020304" pitchFamily="18" charset="0"/>
                          <a:cs typeface="Times New Roman" panose="02020603050405020304" pitchFamily="18" charset="0"/>
                        </a:rPr>
                        <a:t> (0.5 ppm)</a:t>
                      </a:r>
                    </a:p>
                  </a:txBody>
                  <a:tcPr marL="70718" marR="70718" marT="35359" marB="35359">
                    <a:lnL>
                      <a:noFill/>
                    </a:lnL>
                    <a:lnR>
                      <a:noFill/>
                    </a:lnR>
                    <a:lnT>
                      <a:noFill/>
                    </a:lnT>
                    <a:lnB>
                      <a:noFill/>
                    </a:lnB>
                  </a:tcPr>
                </a:tc>
                <a:tc>
                  <a:txBody>
                    <a:bodyPr/>
                    <a:lstStyle/>
                    <a:p>
                      <a:pPr fontAlgn="t"/>
                      <a:r>
                        <a:rPr lang="en-US" sz="2400">
                          <a:solidFill>
                            <a:srgbClr val="FFFF00"/>
                          </a:solidFill>
                          <a:effectLst/>
                          <a:latin typeface="Times New Roman" panose="02020603050405020304" pitchFamily="18" charset="0"/>
                          <a:cs typeface="Times New Roman" panose="02020603050405020304" pitchFamily="18" charset="0"/>
                        </a:rPr>
                        <a:t>1.6 mg/m</a:t>
                      </a:r>
                      <a:r>
                        <a:rPr lang="en-US" sz="2400" baseline="30000">
                          <a:solidFill>
                            <a:srgbClr val="FFFF00"/>
                          </a:solidFill>
                          <a:effectLst/>
                          <a:latin typeface="Times New Roman" panose="02020603050405020304" pitchFamily="18" charset="0"/>
                          <a:cs typeface="Times New Roman" panose="02020603050405020304" pitchFamily="18" charset="0"/>
                        </a:rPr>
                        <a:t>3</a:t>
                      </a:r>
                      <a:r>
                        <a:rPr lang="en-US" sz="2400">
                          <a:solidFill>
                            <a:srgbClr val="FFFF00"/>
                          </a:solidFill>
                          <a:effectLst/>
                          <a:latin typeface="Times New Roman" panose="02020603050405020304" pitchFamily="18" charset="0"/>
                          <a:cs typeface="Times New Roman" panose="02020603050405020304" pitchFamily="18" charset="0"/>
                        </a:rPr>
                        <a:t> (0.5 ppm)</a:t>
                      </a:r>
                    </a:p>
                  </a:txBody>
                  <a:tcPr marL="70718" marR="70718" marT="35359" marB="35359">
                    <a:lnL>
                      <a:noFill/>
                    </a:lnL>
                    <a:lnR>
                      <a:noFill/>
                    </a:lnR>
                    <a:lnT>
                      <a:noFill/>
                    </a:lnT>
                    <a:lnB>
                      <a:noFill/>
                    </a:lnB>
                  </a:tcPr>
                </a:tc>
                <a:tc>
                  <a:txBody>
                    <a:bodyPr/>
                    <a:lstStyle/>
                    <a:p>
                      <a:pPr fontAlgn="t"/>
                      <a:r>
                        <a:rPr lang="en-US" sz="2400">
                          <a:solidFill>
                            <a:srgbClr val="FFFF00"/>
                          </a:solidFill>
                          <a:effectLst/>
                          <a:latin typeface="Times New Roman" panose="02020603050405020304" pitchFamily="18" charset="0"/>
                          <a:cs typeface="Times New Roman" panose="02020603050405020304" pitchFamily="18" charset="0"/>
                        </a:rPr>
                        <a:t>Mild irritation (Fraser and Thorbinson 1986)</a:t>
                      </a:r>
                    </a:p>
                  </a:txBody>
                  <a:tcPr marL="70718" marR="70718" marT="35359" marB="35359">
                    <a:lnL>
                      <a:noFill/>
                    </a:lnL>
                    <a:lnR>
                      <a:noFill/>
                    </a:lnR>
                    <a:lnT>
                      <a:noFill/>
                    </a:lnT>
                    <a:lnB>
                      <a:noFill/>
                    </a:lnB>
                  </a:tcPr>
                </a:tc>
              </a:tr>
              <a:tr h="1586813">
                <a:tc>
                  <a:txBody>
                    <a:bodyPr/>
                    <a:lstStyle/>
                    <a:p>
                      <a:pPr algn="ctr" fontAlgn="t"/>
                      <a:r>
                        <a:rPr lang="en-US" sz="2400" dirty="0" smtClean="0">
                          <a:solidFill>
                            <a:srgbClr val="FFFF00"/>
                          </a:solidFill>
                          <a:effectLst/>
                          <a:latin typeface="Times New Roman" panose="02020603050405020304" pitchFamily="18" charset="0"/>
                          <a:cs typeface="Times New Roman" panose="02020603050405020304" pitchFamily="18" charset="0"/>
                        </a:rPr>
                        <a:t>AEGL-3 </a:t>
                      </a:r>
                      <a:r>
                        <a:rPr lang="en-US" sz="2400" dirty="0">
                          <a:solidFill>
                            <a:srgbClr val="FFFF00"/>
                          </a:solidFill>
                          <a:effectLst/>
                          <a:latin typeface="Times New Roman" panose="02020603050405020304" pitchFamily="18" charset="0"/>
                          <a:cs typeface="Times New Roman" panose="02020603050405020304" pitchFamily="18" charset="0"/>
                        </a:rPr>
                        <a:t>(Lethal)</a:t>
                      </a:r>
                    </a:p>
                  </a:txBody>
                  <a:tcPr marL="70718" marR="70718" marT="35359" marB="35359" anchor="ctr">
                    <a:lnL>
                      <a:noFill/>
                    </a:lnL>
                    <a:lnR>
                      <a:noFill/>
                    </a:lnR>
                    <a:lnT>
                      <a:noFill/>
                    </a:lnT>
                    <a:lnB>
                      <a:noFill/>
                    </a:lnB>
                  </a:tcPr>
                </a:tc>
                <a:tc>
                  <a:txBody>
                    <a:bodyPr/>
                    <a:lstStyle/>
                    <a:p>
                      <a:pPr fontAlgn="t"/>
                      <a:r>
                        <a:rPr lang="en-US" sz="2400">
                          <a:solidFill>
                            <a:srgbClr val="FFFF00"/>
                          </a:solidFill>
                          <a:effectLst/>
                          <a:latin typeface="Times New Roman" panose="02020603050405020304" pitchFamily="18" charset="0"/>
                          <a:cs typeface="Times New Roman" panose="02020603050405020304" pitchFamily="18" charset="0"/>
                        </a:rPr>
                        <a:t>60 mg/m</a:t>
                      </a:r>
                      <a:r>
                        <a:rPr lang="en-US" sz="2400" baseline="30000">
                          <a:solidFill>
                            <a:srgbClr val="FFFF00"/>
                          </a:solidFill>
                          <a:effectLst/>
                          <a:latin typeface="Times New Roman" panose="02020603050405020304" pitchFamily="18" charset="0"/>
                          <a:cs typeface="Times New Roman" panose="02020603050405020304" pitchFamily="18" charset="0"/>
                        </a:rPr>
                        <a:t>3</a:t>
                      </a:r>
                      <a:endParaRPr lang="en-US" sz="2400">
                        <a:solidFill>
                          <a:srgbClr val="FFFF00"/>
                        </a:solidFill>
                        <a:effectLst/>
                        <a:latin typeface="Times New Roman" panose="02020603050405020304" pitchFamily="18" charset="0"/>
                        <a:cs typeface="Times New Roman" panose="02020603050405020304" pitchFamily="18" charset="0"/>
                      </a:endParaRPr>
                    </a:p>
                  </a:txBody>
                  <a:tcPr marL="70718" marR="70718" marT="35359" marB="35359">
                    <a:lnL>
                      <a:noFill/>
                    </a:lnL>
                    <a:lnR>
                      <a:noFill/>
                    </a:lnR>
                    <a:lnT>
                      <a:noFill/>
                    </a:lnT>
                    <a:lnB>
                      <a:noFill/>
                    </a:lnB>
                  </a:tcPr>
                </a:tc>
                <a:tc>
                  <a:txBody>
                    <a:bodyPr/>
                    <a:lstStyle/>
                    <a:p>
                      <a:pPr fontAlgn="t"/>
                      <a:r>
                        <a:rPr lang="en-US" sz="2400">
                          <a:solidFill>
                            <a:srgbClr val="FFFF00"/>
                          </a:solidFill>
                          <a:effectLst/>
                          <a:latin typeface="Times New Roman" panose="02020603050405020304" pitchFamily="18" charset="0"/>
                          <a:cs typeface="Times New Roman" panose="02020603050405020304" pitchFamily="18" charset="0"/>
                        </a:rPr>
                        <a:t>30 mg/m</a:t>
                      </a:r>
                      <a:r>
                        <a:rPr lang="en-US" sz="2400" baseline="30000">
                          <a:solidFill>
                            <a:srgbClr val="FFFF00"/>
                          </a:solidFill>
                          <a:effectLst/>
                          <a:latin typeface="Times New Roman" panose="02020603050405020304" pitchFamily="18" charset="0"/>
                          <a:cs typeface="Times New Roman" panose="02020603050405020304" pitchFamily="18" charset="0"/>
                        </a:rPr>
                        <a:t>3</a:t>
                      </a:r>
                      <a:endParaRPr lang="en-US" sz="2400">
                        <a:solidFill>
                          <a:srgbClr val="FFFF00"/>
                        </a:solidFill>
                        <a:effectLst/>
                        <a:latin typeface="Times New Roman" panose="02020603050405020304" pitchFamily="18" charset="0"/>
                        <a:cs typeface="Times New Roman" panose="02020603050405020304" pitchFamily="18" charset="0"/>
                      </a:endParaRPr>
                    </a:p>
                  </a:txBody>
                  <a:tcPr marL="70718" marR="70718" marT="35359" marB="35359">
                    <a:lnL>
                      <a:noFill/>
                    </a:lnL>
                    <a:lnR>
                      <a:noFill/>
                    </a:lnR>
                    <a:lnT>
                      <a:noFill/>
                    </a:lnT>
                    <a:lnB>
                      <a:noFill/>
                    </a:lnB>
                  </a:tcPr>
                </a:tc>
                <a:tc>
                  <a:txBody>
                    <a:bodyPr/>
                    <a:lstStyle/>
                    <a:p>
                      <a:pPr fontAlgn="t"/>
                      <a:r>
                        <a:rPr lang="en-US" sz="2400">
                          <a:solidFill>
                            <a:srgbClr val="FFFF00"/>
                          </a:solidFill>
                          <a:effectLst/>
                          <a:latin typeface="Times New Roman" panose="02020603050405020304" pitchFamily="18" charset="0"/>
                          <a:cs typeface="Times New Roman" panose="02020603050405020304" pitchFamily="18" charset="0"/>
                        </a:rPr>
                        <a:t>15 mg/m</a:t>
                      </a:r>
                      <a:r>
                        <a:rPr lang="en-US" sz="2400" baseline="30000">
                          <a:solidFill>
                            <a:srgbClr val="FFFF00"/>
                          </a:solidFill>
                          <a:effectLst/>
                          <a:latin typeface="Times New Roman" panose="02020603050405020304" pitchFamily="18" charset="0"/>
                          <a:cs typeface="Times New Roman" panose="02020603050405020304" pitchFamily="18" charset="0"/>
                        </a:rPr>
                        <a:t>3</a:t>
                      </a:r>
                      <a:endParaRPr lang="en-US" sz="2400">
                        <a:solidFill>
                          <a:srgbClr val="FFFF00"/>
                        </a:solidFill>
                        <a:effectLst/>
                        <a:latin typeface="Times New Roman" panose="02020603050405020304" pitchFamily="18" charset="0"/>
                        <a:cs typeface="Times New Roman" panose="02020603050405020304" pitchFamily="18" charset="0"/>
                      </a:endParaRPr>
                    </a:p>
                  </a:txBody>
                  <a:tcPr marL="70718" marR="70718" marT="35359" marB="35359">
                    <a:lnL>
                      <a:noFill/>
                    </a:lnL>
                    <a:lnR>
                      <a:noFill/>
                    </a:lnR>
                    <a:lnT>
                      <a:noFill/>
                    </a:lnT>
                    <a:lnB>
                      <a:noFill/>
                    </a:lnB>
                  </a:tcPr>
                </a:tc>
                <a:tc>
                  <a:txBody>
                    <a:bodyPr/>
                    <a:lstStyle/>
                    <a:p>
                      <a:pPr fontAlgn="t"/>
                      <a:r>
                        <a:rPr lang="en-US" sz="2400">
                          <a:solidFill>
                            <a:srgbClr val="FFFF00"/>
                          </a:solidFill>
                          <a:effectLst/>
                          <a:latin typeface="Times New Roman" panose="02020603050405020304" pitchFamily="18" charset="0"/>
                          <a:cs typeface="Times New Roman" panose="02020603050405020304" pitchFamily="18" charset="0"/>
                        </a:rPr>
                        <a:t>6.3 mg/m</a:t>
                      </a:r>
                      <a:r>
                        <a:rPr lang="en-US" sz="2400" baseline="30000">
                          <a:solidFill>
                            <a:srgbClr val="FFFF00"/>
                          </a:solidFill>
                          <a:effectLst/>
                          <a:latin typeface="Times New Roman" panose="02020603050405020304" pitchFamily="18" charset="0"/>
                          <a:cs typeface="Times New Roman" panose="02020603050405020304" pitchFamily="18" charset="0"/>
                        </a:rPr>
                        <a:t>3</a:t>
                      </a:r>
                      <a:endParaRPr lang="en-US" sz="2400">
                        <a:solidFill>
                          <a:srgbClr val="FFFF00"/>
                        </a:solidFill>
                        <a:effectLst/>
                        <a:latin typeface="Times New Roman" panose="02020603050405020304" pitchFamily="18" charset="0"/>
                        <a:cs typeface="Times New Roman" panose="02020603050405020304" pitchFamily="18" charset="0"/>
                      </a:endParaRPr>
                    </a:p>
                  </a:txBody>
                  <a:tcPr marL="70718" marR="70718" marT="35359" marB="35359">
                    <a:lnL>
                      <a:noFill/>
                    </a:lnL>
                    <a:lnR>
                      <a:noFill/>
                    </a:lnR>
                    <a:lnT>
                      <a:noFill/>
                    </a:lnT>
                    <a:lnB>
                      <a:noFill/>
                    </a:lnB>
                  </a:tcPr>
                </a:tc>
                <a:tc>
                  <a:txBody>
                    <a:bodyPr/>
                    <a:lstStyle/>
                    <a:p>
                      <a:pPr fontAlgn="t"/>
                      <a:r>
                        <a:rPr lang="en-US" sz="2400">
                          <a:solidFill>
                            <a:srgbClr val="FFFF00"/>
                          </a:solidFill>
                          <a:effectLst/>
                          <a:latin typeface="Times New Roman" panose="02020603050405020304" pitchFamily="18" charset="0"/>
                          <a:cs typeface="Times New Roman" panose="02020603050405020304" pitchFamily="18" charset="0"/>
                        </a:rPr>
                        <a:t>4.1 mg/m</a:t>
                      </a:r>
                      <a:r>
                        <a:rPr lang="en-US" sz="2400" baseline="30000">
                          <a:solidFill>
                            <a:srgbClr val="FFFF00"/>
                          </a:solidFill>
                          <a:effectLst/>
                          <a:latin typeface="Times New Roman" panose="02020603050405020304" pitchFamily="18" charset="0"/>
                          <a:cs typeface="Times New Roman" panose="02020603050405020304" pitchFamily="18" charset="0"/>
                        </a:rPr>
                        <a:t>3</a:t>
                      </a:r>
                      <a:endParaRPr lang="en-US" sz="2400">
                        <a:solidFill>
                          <a:srgbClr val="FFFF00"/>
                        </a:solidFill>
                        <a:effectLst/>
                        <a:latin typeface="Times New Roman" panose="02020603050405020304" pitchFamily="18" charset="0"/>
                        <a:cs typeface="Times New Roman" panose="02020603050405020304" pitchFamily="18" charset="0"/>
                      </a:endParaRPr>
                    </a:p>
                  </a:txBody>
                  <a:tcPr marL="70718" marR="70718" marT="35359" marB="35359">
                    <a:lnL>
                      <a:noFill/>
                    </a:lnL>
                    <a:lnR>
                      <a:noFill/>
                    </a:lnR>
                    <a:lnT>
                      <a:noFill/>
                    </a:lnT>
                    <a:lnB>
                      <a:noFill/>
                    </a:lnB>
                  </a:tcPr>
                </a:tc>
                <a:tc>
                  <a:txBody>
                    <a:bodyPr/>
                    <a:lstStyle/>
                    <a:p>
                      <a:pPr fontAlgn="t"/>
                      <a:r>
                        <a:rPr lang="en-US" sz="2400" dirty="0">
                          <a:solidFill>
                            <a:srgbClr val="FFFF00"/>
                          </a:solidFill>
                          <a:effectLst/>
                          <a:latin typeface="Times New Roman" panose="02020603050405020304" pitchFamily="18" charset="0"/>
                          <a:cs typeface="Times New Roman" panose="02020603050405020304" pitchFamily="18" charset="0"/>
                        </a:rPr>
                        <a:t>Highest concentration causing no deaths (Janssen 1989a)</a:t>
                      </a:r>
                    </a:p>
                  </a:txBody>
                  <a:tcPr marL="70718" marR="70718" marT="35359" marB="35359">
                    <a:lnL>
                      <a:noFill/>
                    </a:lnL>
                    <a:lnR>
                      <a:noFill/>
                    </a:lnR>
                    <a:lnT>
                      <a:noFill/>
                    </a:lnT>
                    <a:lnB>
                      <a:noFill/>
                    </a:lnB>
                  </a:tcPr>
                </a:tc>
              </a:tr>
            </a:tbl>
          </a:graphicData>
        </a:graphic>
      </p:graphicFrame>
      <p:sp>
        <p:nvSpPr>
          <p:cNvPr id="3" name="Rectangle 1"/>
          <p:cNvSpPr>
            <a:spLocks noChangeArrowheads="1"/>
          </p:cNvSpPr>
          <p:nvPr/>
        </p:nvSpPr>
        <p:spPr bwMode="auto">
          <a:xfrm>
            <a:off x="-246738" y="6320016"/>
            <a:ext cx="10784877" cy="387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38050" tIns="0" rIns="158700" bIns="7935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FFFF00"/>
                </a:solidFill>
                <a:effectLst/>
                <a:latin typeface="Times New Roman" panose="02020603050405020304" pitchFamily="18" charset="0"/>
                <a:ea typeface="ＭＳ Ｐゴシック" pitchFamily="50" charset="-128"/>
                <a:cs typeface="Times New Roman" panose="02020603050405020304" pitchFamily="18" charset="0"/>
              </a:rPr>
              <a:t>AEGL-3 values are based on exposure to aerosol; therefore, concentrations are not converted to ppm.</a:t>
            </a:r>
          </a:p>
        </p:txBody>
      </p:sp>
      <p:sp>
        <p:nvSpPr>
          <p:cNvPr id="4" name="テキスト ボックス 3"/>
          <p:cNvSpPr txBox="1"/>
          <p:nvPr/>
        </p:nvSpPr>
        <p:spPr bwMode="auto">
          <a:xfrm>
            <a:off x="2246951" y="188689"/>
            <a:ext cx="5771003" cy="461665"/>
          </a:xfrm>
          <a:prstGeom prst="rect">
            <a:avLst/>
          </a:prstGeom>
          <a:noFill/>
          <a:ln w="9525">
            <a:noFill/>
            <a:miter lim="800000"/>
            <a:headEnd/>
            <a:tailEnd/>
          </a:ln>
        </p:spPr>
        <p:txBody>
          <a:bodyPr wrap="none" rtlCol="0">
            <a:spAutoFit/>
          </a:bodyPr>
          <a:lstStyle/>
          <a:p>
            <a:pPr lvl="0" algn="ctr"/>
            <a:r>
              <a:rPr lang="en-US" altLang="ja-JP" sz="2400" dirty="0" smtClean="0">
                <a:solidFill>
                  <a:schemeClr val="bg1"/>
                </a:solidFill>
                <a:latin typeface="Times New Roman" panose="02020603050405020304" pitchFamily="18" charset="0"/>
                <a:ea typeface="ＭＳ Ｐゴシック" pitchFamily="50" charset="-128"/>
                <a:cs typeface="Times New Roman" panose="02020603050405020304" pitchFamily="18" charset="0"/>
              </a:rPr>
              <a:t>S</a:t>
            </a:r>
            <a:r>
              <a:rPr lang="ja-JP" altLang="ja-JP" sz="2400" dirty="0" smtClean="0">
                <a:solidFill>
                  <a:schemeClr val="bg1"/>
                </a:solidFill>
                <a:latin typeface="Times New Roman" panose="02020603050405020304" pitchFamily="18" charset="0"/>
                <a:ea typeface="ＭＳ Ｐゴシック" pitchFamily="50" charset="-128"/>
                <a:cs typeface="Times New Roman" panose="02020603050405020304" pitchFamily="18" charset="0"/>
              </a:rPr>
              <a:t>ummary </a:t>
            </a:r>
            <a:r>
              <a:rPr lang="ja-JP" altLang="ja-JP" sz="2400" dirty="0">
                <a:solidFill>
                  <a:schemeClr val="bg1"/>
                </a:solidFill>
                <a:latin typeface="Times New Roman" panose="02020603050405020304" pitchFamily="18" charset="0"/>
                <a:ea typeface="ＭＳ Ｐゴシック" pitchFamily="50" charset="-128"/>
                <a:cs typeface="Times New Roman" panose="02020603050405020304" pitchFamily="18" charset="0"/>
              </a:rPr>
              <a:t>of AEGL Values for Peracetic </a:t>
            </a:r>
            <a:r>
              <a:rPr lang="ja-JP" altLang="ja-JP" sz="2400" dirty="0" smtClean="0">
                <a:solidFill>
                  <a:schemeClr val="bg1"/>
                </a:solidFill>
                <a:latin typeface="Times New Roman" panose="02020603050405020304" pitchFamily="18" charset="0"/>
                <a:ea typeface="ＭＳ Ｐゴシック" pitchFamily="50" charset="-128"/>
                <a:cs typeface="Times New Roman" panose="02020603050405020304" pitchFamily="18" charset="0"/>
              </a:rPr>
              <a:t>Acid</a:t>
            </a:r>
            <a:endParaRPr lang="ja-JP" altLang="ja-JP" sz="2400" dirty="0">
              <a:solidFill>
                <a:schemeClr val="bg1"/>
              </a:solidFill>
              <a:latin typeface="Times New Roman" panose="02020603050405020304" pitchFamily="18" charset="0"/>
              <a:ea typeface="ＭＳ Ｐゴシック" pitchFamily="50" charset="-128"/>
              <a:cs typeface="Times New Roman" panose="02020603050405020304" pitchFamily="18" charset="0"/>
            </a:endParaRPr>
          </a:p>
        </p:txBody>
      </p:sp>
      <p:cxnSp>
        <p:nvCxnSpPr>
          <p:cNvPr id="6" name="直線コネクタ 5"/>
          <p:cNvCxnSpPr/>
          <p:nvPr/>
        </p:nvCxnSpPr>
        <p:spPr>
          <a:xfrm>
            <a:off x="0" y="682173"/>
            <a:ext cx="1028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6288" y="6175725"/>
            <a:ext cx="1028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7260" y="1444161"/>
            <a:ext cx="1028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254" y="3069729"/>
            <a:ext cx="10287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9034" y="4644501"/>
            <a:ext cx="10287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55896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780" y="-30156"/>
            <a:ext cx="9258300" cy="1143000"/>
          </a:xfrm>
        </p:spPr>
        <p:txBody>
          <a:bodyPr>
            <a:normAutofit/>
          </a:bodyPr>
          <a:lstStyle/>
          <a:p>
            <a:r>
              <a:rPr lang="en-US" altLang="ja-JP" sz="3800" dirty="0" smtClean="0">
                <a:solidFill>
                  <a:schemeClr val="bg1"/>
                </a:solidFill>
                <a:latin typeface="Times New Roman" pitchFamily="18" charset="0"/>
                <a:cs typeface="Times New Roman" pitchFamily="18" charset="0"/>
              </a:rPr>
              <a:t>Objects to be </a:t>
            </a:r>
            <a:r>
              <a:rPr lang="en-US" altLang="ja-JP" sz="3800" dirty="0" err="1" smtClean="0">
                <a:solidFill>
                  <a:schemeClr val="bg1"/>
                </a:solidFill>
                <a:latin typeface="Times New Roman" pitchFamily="18" charset="0"/>
                <a:cs typeface="Times New Roman" pitchFamily="18" charset="0"/>
              </a:rPr>
              <a:t>sterilised</a:t>
            </a:r>
            <a:endParaRPr kumimoji="1" lang="ja-JP" altLang="en-US" sz="3800" dirty="0">
              <a:solidFill>
                <a:schemeClr val="bg1"/>
              </a:solidFill>
              <a:latin typeface="Times New Roman" pitchFamily="18" charset="0"/>
              <a:cs typeface="Times New Roman" pitchFamily="18" charset="0"/>
            </a:endParaRPr>
          </a:p>
        </p:txBody>
      </p:sp>
      <p:sp>
        <p:nvSpPr>
          <p:cNvPr id="4" name="テキスト プレースホルダ 3"/>
          <p:cNvSpPr>
            <a:spLocks noGrp="1"/>
          </p:cNvSpPr>
          <p:nvPr>
            <p:ph type="body" idx="1"/>
          </p:nvPr>
        </p:nvSpPr>
        <p:spPr>
          <a:xfrm>
            <a:off x="514350" y="1035412"/>
            <a:ext cx="4545212" cy="639762"/>
          </a:xfrm>
        </p:spPr>
        <p:txBody>
          <a:bodyPr/>
          <a:lstStyle/>
          <a:p>
            <a:pPr algn="ctr"/>
            <a:r>
              <a:rPr kumimoji="1" lang="ja-JP" altLang="en-US" sz="2800" b="0" dirty="0" smtClean="0">
                <a:solidFill>
                  <a:srgbClr val="FFFF00"/>
                </a:solidFill>
                <a:latin typeface="Times New Roman" pitchFamily="18" charset="0"/>
                <a:cs typeface="Times New Roman" pitchFamily="18" charset="0"/>
              </a:rPr>
              <a:t>＜</a:t>
            </a:r>
            <a:r>
              <a:rPr lang="en-US" altLang="ja-JP" sz="2800" b="0" dirty="0" smtClean="0">
                <a:solidFill>
                  <a:srgbClr val="FFFF00"/>
                </a:solidFill>
                <a:latin typeface="Times New Roman" pitchFamily="18" charset="0"/>
                <a:cs typeface="Times New Roman" pitchFamily="18" charset="0"/>
              </a:rPr>
              <a:t>Compatible</a:t>
            </a:r>
            <a:r>
              <a:rPr kumimoji="1" lang="ja-JP" altLang="en-US" sz="2800" b="0" dirty="0" smtClean="0">
                <a:solidFill>
                  <a:srgbClr val="FFFF00"/>
                </a:solidFill>
                <a:latin typeface="Times New Roman" pitchFamily="18" charset="0"/>
                <a:cs typeface="Times New Roman" pitchFamily="18" charset="0"/>
              </a:rPr>
              <a:t>＞</a:t>
            </a:r>
            <a:endParaRPr kumimoji="1" lang="ja-JP" altLang="en-US" sz="2800" b="0" dirty="0">
              <a:solidFill>
                <a:srgbClr val="FFFF00"/>
              </a:solidFill>
              <a:latin typeface="Times New Roman" pitchFamily="18" charset="0"/>
              <a:cs typeface="Times New Roman" pitchFamily="18" charset="0"/>
            </a:endParaRPr>
          </a:p>
        </p:txBody>
      </p:sp>
      <p:sp>
        <p:nvSpPr>
          <p:cNvPr id="5" name="コンテンツ プレースホルダ 4"/>
          <p:cNvSpPr>
            <a:spLocks noGrp="1"/>
          </p:cNvSpPr>
          <p:nvPr>
            <p:ph sz="half" idx="2"/>
          </p:nvPr>
        </p:nvSpPr>
        <p:spPr>
          <a:xfrm>
            <a:off x="514350" y="1675173"/>
            <a:ext cx="4545212" cy="4566494"/>
          </a:xfrm>
        </p:spPr>
        <p:txBody>
          <a:bodyPr>
            <a:noAutofit/>
          </a:bodyPr>
          <a:lstStyle/>
          <a:p>
            <a:pPr>
              <a:buFont typeface="Wingdings" pitchFamily="2" charset="2"/>
              <a:buChar char="l"/>
            </a:pPr>
            <a:r>
              <a:rPr lang="en-US" altLang="ja-JP" sz="2800" dirty="0" smtClean="0">
                <a:solidFill>
                  <a:srgbClr val="FFFF00"/>
                </a:solidFill>
                <a:latin typeface="Times New Roman" pitchFamily="18" charset="0"/>
                <a:cs typeface="Times New Roman" pitchFamily="18" charset="0"/>
              </a:rPr>
              <a:t>Metals</a:t>
            </a:r>
            <a:endParaRPr kumimoji="1" lang="en-US" altLang="ja-JP" sz="2800" dirty="0" smtClean="0">
              <a:solidFill>
                <a:srgbClr val="FFFF00"/>
              </a:solidFill>
              <a:latin typeface="Times New Roman" pitchFamily="18" charset="0"/>
              <a:cs typeface="Times New Roman" pitchFamily="18" charset="0"/>
            </a:endParaRPr>
          </a:p>
          <a:p>
            <a:pPr>
              <a:buNone/>
            </a:pPr>
            <a:r>
              <a:rPr lang="ja-JP" altLang="en-US" sz="2800" dirty="0" smtClean="0">
                <a:solidFill>
                  <a:srgbClr val="FFFF00"/>
                </a:solidFill>
                <a:latin typeface="Times New Roman" pitchFamily="18" charset="0"/>
                <a:cs typeface="Times New Roman" pitchFamily="18" charset="0"/>
              </a:rPr>
              <a:t>　</a:t>
            </a:r>
            <a:r>
              <a:rPr lang="en-US" altLang="ja-JP" sz="2800" dirty="0" smtClean="0">
                <a:solidFill>
                  <a:srgbClr val="FFFF00"/>
                </a:solidFill>
                <a:latin typeface="Times New Roman" pitchFamily="18" charset="0"/>
                <a:cs typeface="Times New Roman" pitchFamily="18" charset="0"/>
              </a:rPr>
              <a:t>Stainless steel, Aluminum</a:t>
            </a:r>
            <a:endParaRPr kumimoji="1" lang="en-US" altLang="ja-JP" sz="2800" dirty="0" smtClean="0">
              <a:solidFill>
                <a:srgbClr val="FFFF00"/>
              </a:solidFill>
              <a:latin typeface="Times New Roman" pitchFamily="18" charset="0"/>
              <a:cs typeface="Times New Roman" pitchFamily="18" charset="0"/>
            </a:endParaRPr>
          </a:p>
          <a:p>
            <a:pPr>
              <a:buFont typeface="Wingdings" pitchFamily="2" charset="2"/>
              <a:buChar char="l"/>
            </a:pPr>
            <a:r>
              <a:rPr lang="en-US" altLang="ja-JP" sz="2800" dirty="0" smtClean="0">
                <a:solidFill>
                  <a:srgbClr val="FFFF00"/>
                </a:solidFill>
                <a:latin typeface="Times New Roman" pitchFamily="18" charset="0"/>
                <a:cs typeface="Times New Roman" pitchFamily="18" charset="0"/>
              </a:rPr>
              <a:t>Resins</a:t>
            </a:r>
            <a:endParaRPr kumimoji="1" lang="en-US" altLang="ja-JP" sz="2800" dirty="0" smtClean="0">
              <a:solidFill>
                <a:srgbClr val="FFFF00"/>
              </a:solidFill>
              <a:latin typeface="Times New Roman" pitchFamily="18" charset="0"/>
              <a:cs typeface="Times New Roman" pitchFamily="18" charset="0"/>
            </a:endParaRPr>
          </a:p>
          <a:p>
            <a:pPr>
              <a:buNone/>
            </a:pPr>
            <a:r>
              <a:rPr lang="ja-JP" altLang="en-US" sz="2800" dirty="0" smtClean="0">
                <a:solidFill>
                  <a:srgbClr val="FFFF00"/>
                </a:solidFill>
                <a:latin typeface="Times New Roman" pitchFamily="18" charset="0"/>
                <a:cs typeface="Times New Roman" pitchFamily="18" charset="0"/>
              </a:rPr>
              <a:t>　</a:t>
            </a:r>
            <a:r>
              <a:rPr lang="en-US" altLang="ja-JP" sz="2800" dirty="0" smtClean="0">
                <a:solidFill>
                  <a:srgbClr val="FFFF00"/>
                </a:solidFill>
                <a:latin typeface="Times New Roman" pitchFamily="18" charset="0"/>
                <a:cs typeface="Times New Roman" pitchFamily="18" charset="0"/>
              </a:rPr>
              <a:t>Acrylic, Nylon, PET, </a:t>
            </a:r>
            <a:endParaRPr kumimoji="1" lang="en-US" altLang="ja-JP" sz="2800" dirty="0" smtClean="0">
              <a:solidFill>
                <a:srgbClr val="FFFF00"/>
              </a:solidFill>
              <a:latin typeface="Times New Roman" pitchFamily="18" charset="0"/>
              <a:cs typeface="Times New Roman" pitchFamily="18" charset="0"/>
            </a:endParaRPr>
          </a:p>
          <a:p>
            <a:pPr>
              <a:buNone/>
            </a:pPr>
            <a:r>
              <a:rPr lang="ja-JP" altLang="en-US" sz="2800" dirty="0" smtClean="0">
                <a:solidFill>
                  <a:srgbClr val="FFFF00"/>
                </a:solidFill>
                <a:latin typeface="Times New Roman" pitchFamily="18" charset="0"/>
                <a:cs typeface="Times New Roman" pitchFamily="18" charset="0"/>
              </a:rPr>
              <a:t>　</a:t>
            </a:r>
            <a:r>
              <a:rPr lang="en-US" altLang="ja-JP" sz="2800" dirty="0" smtClean="0">
                <a:solidFill>
                  <a:srgbClr val="FFFF00"/>
                </a:solidFill>
                <a:latin typeface="Times New Roman" pitchFamily="18" charset="0"/>
                <a:cs typeface="Times New Roman" pitchFamily="18" charset="0"/>
              </a:rPr>
              <a:t>Polystyrene, </a:t>
            </a:r>
            <a:r>
              <a:rPr kumimoji="1" lang="en-US" altLang="ja-JP" sz="2800" dirty="0" smtClean="0">
                <a:solidFill>
                  <a:srgbClr val="FFFF00"/>
                </a:solidFill>
                <a:latin typeface="Times New Roman" pitchFamily="18" charset="0"/>
                <a:cs typeface="Times New Roman" pitchFamily="18" charset="0"/>
              </a:rPr>
              <a:t>PVC</a:t>
            </a:r>
            <a:r>
              <a:rPr lang="en-US" altLang="ja-JP" sz="2800" dirty="0" smtClean="0">
                <a:solidFill>
                  <a:srgbClr val="FFFF00"/>
                </a:solidFill>
                <a:latin typeface="Times New Roman" pitchFamily="18" charset="0"/>
                <a:cs typeface="Times New Roman" pitchFamily="18" charset="0"/>
              </a:rPr>
              <a:t>, </a:t>
            </a:r>
            <a:r>
              <a:rPr kumimoji="1" lang="en-US" altLang="ja-JP" sz="2800" dirty="0" smtClean="0">
                <a:solidFill>
                  <a:srgbClr val="FFFF00"/>
                </a:solidFill>
                <a:latin typeface="Times New Roman" pitchFamily="18" charset="0"/>
                <a:cs typeface="Times New Roman" pitchFamily="18" charset="0"/>
              </a:rPr>
              <a:t>ABS</a:t>
            </a:r>
            <a:r>
              <a:rPr lang="en-US" altLang="ja-JP" sz="2800" dirty="0" smtClean="0">
                <a:solidFill>
                  <a:srgbClr val="FFFF00"/>
                </a:solidFill>
                <a:latin typeface="Times New Roman" pitchFamily="18" charset="0"/>
                <a:cs typeface="Times New Roman" pitchFamily="18" charset="0"/>
              </a:rPr>
              <a:t>, </a:t>
            </a:r>
            <a:endParaRPr kumimoji="1" lang="en-US" altLang="ja-JP" sz="2800" dirty="0" smtClean="0">
              <a:solidFill>
                <a:srgbClr val="FFFF00"/>
              </a:solidFill>
              <a:latin typeface="Times New Roman" pitchFamily="18" charset="0"/>
              <a:cs typeface="Times New Roman" pitchFamily="18" charset="0"/>
            </a:endParaRPr>
          </a:p>
          <a:p>
            <a:pPr>
              <a:buNone/>
            </a:pPr>
            <a:r>
              <a:rPr lang="ja-JP" altLang="en-US" sz="2800" dirty="0" smtClean="0">
                <a:solidFill>
                  <a:srgbClr val="FFFF00"/>
                </a:solidFill>
                <a:latin typeface="Times New Roman" pitchFamily="18" charset="0"/>
                <a:cs typeface="Times New Roman" pitchFamily="18" charset="0"/>
              </a:rPr>
              <a:t>　</a:t>
            </a:r>
            <a:r>
              <a:rPr lang="en-US" altLang="ja-JP" sz="2800" dirty="0" err="1" smtClean="0">
                <a:solidFill>
                  <a:srgbClr val="FFFF00"/>
                </a:solidFill>
                <a:latin typeface="Times New Roman" pitchFamily="18" charset="0"/>
                <a:cs typeface="Times New Roman" pitchFamily="18" charset="0"/>
              </a:rPr>
              <a:t>Polysulfone</a:t>
            </a:r>
            <a:r>
              <a:rPr lang="en-US" altLang="ja-JP" sz="2800" dirty="0" smtClean="0">
                <a:solidFill>
                  <a:srgbClr val="FFFF00"/>
                </a:solidFill>
                <a:latin typeface="Times New Roman" pitchFamily="18" charset="0"/>
                <a:cs typeface="Times New Roman" pitchFamily="18" charset="0"/>
              </a:rPr>
              <a:t>, </a:t>
            </a:r>
            <a:r>
              <a:rPr kumimoji="1" lang="en-US" altLang="ja-JP" sz="2800" dirty="0" smtClean="0">
                <a:solidFill>
                  <a:srgbClr val="FFFF00"/>
                </a:solidFill>
                <a:latin typeface="Times New Roman" pitchFamily="18" charset="0"/>
                <a:cs typeface="Times New Roman" pitchFamily="18" charset="0"/>
              </a:rPr>
              <a:t>PC</a:t>
            </a:r>
            <a:r>
              <a:rPr lang="en-US" altLang="ja-JP" sz="2800" dirty="0" smtClean="0">
                <a:solidFill>
                  <a:srgbClr val="FFFF00"/>
                </a:solidFill>
                <a:latin typeface="Times New Roman" pitchFamily="18" charset="0"/>
                <a:cs typeface="Times New Roman" pitchFamily="18" charset="0"/>
              </a:rPr>
              <a:t>, </a:t>
            </a:r>
            <a:r>
              <a:rPr kumimoji="1" lang="en-US" altLang="ja-JP" sz="2800" dirty="0" smtClean="0">
                <a:solidFill>
                  <a:srgbClr val="FFFF00"/>
                </a:solidFill>
                <a:latin typeface="Times New Roman" pitchFamily="18" charset="0"/>
                <a:cs typeface="Times New Roman" pitchFamily="18" charset="0"/>
              </a:rPr>
              <a:t>PE</a:t>
            </a:r>
            <a:r>
              <a:rPr lang="en-US" altLang="ja-JP" sz="2800" dirty="0" smtClean="0">
                <a:solidFill>
                  <a:srgbClr val="FFFF00"/>
                </a:solidFill>
                <a:latin typeface="Times New Roman" pitchFamily="18" charset="0"/>
                <a:cs typeface="Times New Roman" pitchFamily="18" charset="0"/>
              </a:rPr>
              <a:t>, </a:t>
            </a:r>
            <a:r>
              <a:rPr kumimoji="1" lang="en-US" altLang="ja-JP" sz="2800" dirty="0" smtClean="0">
                <a:solidFill>
                  <a:srgbClr val="FFFF00"/>
                </a:solidFill>
                <a:latin typeface="Times New Roman" pitchFamily="18" charset="0"/>
                <a:cs typeface="Times New Roman" pitchFamily="18" charset="0"/>
              </a:rPr>
              <a:t>PP</a:t>
            </a:r>
            <a:r>
              <a:rPr lang="en-US" altLang="ja-JP" sz="2800" dirty="0" smtClean="0">
                <a:solidFill>
                  <a:srgbClr val="FFFF00"/>
                </a:solidFill>
                <a:latin typeface="Times New Roman" pitchFamily="18" charset="0"/>
                <a:cs typeface="Times New Roman" pitchFamily="18" charset="0"/>
              </a:rPr>
              <a:t>, </a:t>
            </a:r>
            <a:endParaRPr kumimoji="1" lang="en-US" altLang="ja-JP" sz="2800" dirty="0" smtClean="0">
              <a:solidFill>
                <a:srgbClr val="FFFF00"/>
              </a:solidFill>
              <a:latin typeface="Times New Roman" pitchFamily="18" charset="0"/>
              <a:cs typeface="Times New Roman" pitchFamily="18" charset="0"/>
            </a:endParaRPr>
          </a:p>
          <a:p>
            <a:pPr>
              <a:buNone/>
            </a:pPr>
            <a:r>
              <a:rPr lang="ja-JP" altLang="en-US" sz="2800" dirty="0" smtClean="0">
                <a:solidFill>
                  <a:srgbClr val="FFFF00"/>
                </a:solidFill>
                <a:latin typeface="Times New Roman" pitchFamily="18" charset="0"/>
                <a:cs typeface="Times New Roman" pitchFamily="18" charset="0"/>
              </a:rPr>
              <a:t>　</a:t>
            </a:r>
            <a:r>
              <a:rPr lang="en-US" altLang="ja-JP" sz="2800" dirty="0" err="1" smtClean="0">
                <a:solidFill>
                  <a:srgbClr val="FFFF00"/>
                </a:solidFill>
                <a:latin typeface="Times New Roman" pitchFamily="18" charset="0"/>
                <a:cs typeface="Times New Roman" pitchFamily="18" charset="0"/>
              </a:rPr>
              <a:t>Acetal</a:t>
            </a:r>
            <a:r>
              <a:rPr lang="en-US" altLang="ja-JP" sz="2800" dirty="0" smtClean="0">
                <a:solidFill>
                  <a:srgbClr val="FFFF00"/>
                </a:solidFill>
                <a:latin typeface="Times New Roman" pitchFamily="18" charset="0"/>
                <a:cs typeface="Times New Roman" pitchFamily="18" charset="0"/>
              </a:rPr>
              <a:t>, </a:t>
            </a:r>
            <a:r>
              <a:rPr kumimoji="1" lang="en-US" altLang="ja-JP" sz="2800" dirty="0" smtClean="0">
                <a:solidFill>
                  <a:srgbClr val="FFFF00"/>
                </a:solidFill>
                <a:latin typeface="Times New Roman" pitchFamily="18" charset="0"/>
                <a:cs typeface="Times New Roman" pitchFamily="18" charset="0"/>
              </a:rPr>
              <a:t>PTFE</a:t>
            </a:r>
            <a:r>
              <a:rPr lang="en-US" altLang="ja-JP" sz="2800" dirty="0" smtClean="0">
                <a:solidFill>
                  <a:srgbClr val="FFFF00"/>
                </a:solidFill>
                <a:latin typeface="Times New Roman" pitchFamily="18" charset="0"/>
                <a:cs typeface="Times New Roman" pitchFamily="18" charset="0"/>
              </a:rPr>
              <a:t>, Polyamide</a:t>
            </a:r>
            <a:endParaRPr kumimoji="1" lang="en-US" altLang="ja-JP" sz="2800" dirty="0" smtClean="0">
              <a:solidFill>
                <a:srgbClr val="FFFF00"/>
              </a:solidFill>
              <a:latin typeface="Times New Roman" pitchFamily="18" charset="0"/>
              <a:cs typeface="Times New Roman" pitchFamily="18" charset="0"/>
            </a:endParaRPr>
          </a:p>
          <a:p>
            <a:pPr>
              <a:buFont typeface="Wingdings" pitchFamily="2" charset="2"/>
              <a:buChar char="l"/>
            </a:pPr>
            <a:r>
              <a:rPr lang="en-US" altLang="ja-JP" sz="2800" dirty="0" smtClean="0">
                <a:solidFill>
                  <a:srgbClr val="FFFF00"/>
                </a:solidFill>
                <a:latin typeface="Times New Roman" pitchFamily="18" charset="0"/>
                <a:cs typeface="Times New Roman" pitchFamily="18" charset="0"/>
              </a:rPr>
              <a:t>Rubber</a:t>
            </a:r>
            <a:endParaRPr kumimoji="1" lang="en-US" altLang="ja-JP" sz="2800" dirty="0" smtClean="0">
              <a:solidFill>
                <a:srgbClr val="FFFF00"/>
              </a:solidFill>
              <a:latin typeface="Times New Roman" pitchFamily="18" charset="0"/>
              <a:cs typeface="Times New Roman" pitchFamily="18" charset="0"/>
            </a:endParaRPr>
          </a:p>
          <a:p>
            <a:pPr>
              <a:buNone/>
            </a:pPr>
            <a:r>
              <a:rPr lang="ja-JP" altLang="en-US" sz="2800" dirty="0" smtClean="0">
                <a:solidFill>
                  <a:srgbClr val="FFFF00"/>
                </a:solidFill>
                <a:latin typeface="Times New Roman" pitchFamily="18" charset="0"/>
                <a:cs typeface="Times New Roman" pitchFamily="18" charset="0"/>
              </a:rPr>
              <a:t>　</a:t>
            </a:r>
            <a:r>
              <a:rPr lang="en-US" altLang="ja-JP" sz="2800" dirty="0" smtClean="0">
                <a:solidFill>
                  <a:srgbClr val="FFFF00"/>
                </a:solidFill>
                <a:latin typeface="Times New Roman" pitchFamily="18" charset="0"/>
                <a:cs typeface="Times New Roman" pitchFamily="18" charset="0"/>
              </a:rPr>
              <a:t>Silicon rubber</a:t>
            </a:r>
            <a:endParaRPr kumimoji="1" lang="ja-JP" altLang="en-US" sz="2800" dirty="0">
              <a:solidFill>
                <a:srgbClr val="FFFF00"/>
              </a:solidFill>
              <a:latin typeface="Times New Roman" pitchFamily="18" charset="0"/>
              <a:cs typeface="Times New Roman" pitchFamily="18" charset="0"/>
            </a:endParaRPr>
          </a:p>
        </p:txBody>
      </p:sp>
      <p:sp>
        <p:nvSpPr>
          <p:cNvPr id="6" name="テキスト プレースホルダ 5"/>
          <p:cNvSpPr>
            <a:spLocks noGrp="1"/>
          </p:cNvSpPr>
          <p:nvPr>
            <p:ph type="body" sz="quarter" idx="3"/>
          </p:nvPr>
        </p:nvSpPr>
        <p:spPr>
          <a:xfrm>
            <a:off x="5225654" y="1035412"/>
            <a:ext cx="4546997" cy="639762"/>
          </a:xfrm>
        </p:spPr>
        <p:txBody>
          <a:bodyPr/>
          <a:lstStyle/>
          <a:p>
            <a:pPr algn="ctr"/>
            <a:r>
              <a:rPr kumimoji="1" lang="ja-JP" altLang="en-US" sz="2800" b="0" dirty="0" smtClean="0">
                <a:solidFill>
                  <a:srgbClr val="FFFF00"/>
                </a:solidFill>
                <a:latin typeface="Times New Roman" pitchFamily="18" charset="0"/>
                <a:cs typeface="Times New Roman" pitchFamily="18" charset="0"/>
              </a:rPr>
              <a:t>＜</a:t>
            </a:r>
            <a:r>
              <a:rPr lang="en-US" altLang="ja-JP" sz="2800" b="0" dirty="0" smtClean="0">
                <a:solidFill>
                  <a:srgbClr val="FFFF00"/>
                </a:solidFill>
                <a:latin typeface="Times New Roman" pitchFamily="18" charset="0"/>
                <a:cs typeface="Times New Roman" pitchFamily="18" charset="0"/>
              </a:rPr>
              <a:t>Incompatible</a:t>
            </a:r>
            <a:r>
              <a:rPr kumimoji="1" lang="ja-JP" altLang="en-US" sz="2800" b="0" dirty="0" smtClean="0">
                <a:solidFill>
                  <a:srgbClr val="FFFF00"/>
                </a:solidFill>
                <a:latin typeface="Times New Roman" pitchFamily="18" charset="0"/>
                <a:cs typeface="Times New Roman" pitchFamily="18" charset="0"/>
              </a:rPr>
              <a:t>＞</a:t>
            </a:r>
            <a:endParaRPr kumimoji="1" lang="ja-JP" altLang="en-US" sz="2800" b="0" dirty="0">
              <a:solidFill>
                <a:srgbClr val="FFFF00"/>
              </a:solidFill>
              <a:latin typeface="Times New Roman" pitchFamily="18" charset="0"/>
              <a:cs typeface="Times New Roman" pitchFamily="18" charset="0"/>
            </a:endParaRPr>
          </a:p>
        </p:txBody>
      </p:sp>
      <p:sp>
        <p:nvSpPr>
          <p:cNvPr id="7" name="コンテンツ プレースホルダ 6"/>
          <p:cNvSpPr>
            <a:spLocks noGrp="1"/>
          </p:cNvSpPr>
          <p:nvPr>
            <p:ph sz="quarter" idx="4"/>
          </p:nvPr>
        </p:nvSpPr>
        <p:spPr>
          <a:xfrm>
            <a:off x="5225654" y="1675174"/>
            <a:ext cx="4546997" cy="3951288"/>
          </a:xfrm>
        </p:spPr>
        <p:txBody>
          <a:bodyPr>
            <a:noAutofit/>
          </a:bodyPr>
          <a:lstStyle/>
          <a:p>
            <a:pPr>
              <a:buFont typeface="Wingdings" pitchFamily="2" charset="2"/>
              <a:buChar char="l"/>
            </a:pPr>
            <a:r>
              <a:rPr lang="en-US" altLang="ja-JP" sz="2800" dirty="0" smtClean="0">
                <a:solidFill>
                  <a:srgbClr val="FFFF00"/>
                </a:solidFill>
                <a:latin typeface="Times New Roman" pitchFamily="18" charset="0"/>
                <a:cs typeface="Times New Roman" pitchFamily="18" charset="0"/>
              </a:rPr>
              <a:t>Metals</a:t>
            </a:r>
            <a:endParaRPr kumimoji="1" lang="en-US" altLang="ja-JP" sz="2800" dirty="0" smtClean="0">
              <a:solidFill>
                <a:srgbClr val="FFFF00"/>
              </a:solidFill>
              <a:latin typeface="Times New Roman" pitchFamily="18" charset="0"/>
              <a:cs typeface="Times New Roman" pitchFamily="18" charset="0"/>
            </a:endParaRPr>
          </a:p>
          <a:p>
            <a:pPr>
              <a:buNone/>
            </a:pPr>
            <a:r>
              <a:rPr lang="ja-JP" altLang="en-US" sz="2800" dirty="0" smtClean="0">
                <a:solidFill>
                  <a:srgbClr val="FFFF00"/>
                </a:solidFill>
                <a:latin typeface="Times New Roman" pitchFamily="18" charset="0"/>
                <a:cs typeface="Times New Roman" pitchFamily="18" charset="0"/>
              </a:rPr>
              <a:t>　</a:t>
            </a:r>
            <a:r>
              <a:rPr lang="en-US" altLang="ja-JP" sz="2800" dirty="0" smtClean="0">
                <a:solidFill>
                  <a:srgbClr val="FFFF00"/>
                </a:solidFill>
                <a:latin typeface="Times New Roman" pitchFamily="18" charset="0"/>
                <a:cs typeface="Times New Roman" pitchFamily="18" charset="0"/>
              </a:rPr>
              <a:t>Brass, Copper, Carbon steel</a:t>
            </a:r>
            <a:endParaRPr kumimoji="1" lang="en-US" altLang="ja-JP" sz="2800" dirty="0" smtClean="0">
              <a:solidFill>
                <a:srgbClr val="FFFF00"/>
              </a:solidFill>
              <a:latin typeface="Times New Roman" pitchFamily="18" charset="0"/>
              <a:cs typeface="Times New Roman" pitchFamily="18" charset="0"/>
            </a:endParaRPr>
          </a:p>
          <a:p>
            <a:pPr>
              <a:buFont typeface="Wingdings" pitchFamily="2" charset="2"/>
              <a:buChar char="l"/>
            </a:pPr>
            <a:r>
              <a:rPr lang="en-US" altLang="ja-JP" sz="2800" dirty="0" smtClean="0">
                <a:solidFill>
                  <a:srgbClr val="FFFF00"/>
                </a:solidFill>
                <a:latin typeface="Times New Roman" pitchFamily="18" charset="0"/>
                <a:cs typeface="Times New Roman" pitchFamily="18" charset="0"/>
              </a:rPr>
              <a:t>Rubber</a:t>
            </a:r>
          </a:p>
          <a:p>
            <a:pPr>
              <a:buNone/>
            </a:pPr>
            <a:r>
              <a:rPr lang="ja-JP" altLang="en-US" sz="2800" dirty="0" smtClean="0">
                <a:solidFill>
                  <a:srgbClr val="FFFF00"/>
                </a:solidFill>
                <a:latin typeface="Times New Roman" pitchFamily="18" charset="0"/>
                <a:cs typeface="Times New Roman" pitchFamily="18" charset="0"/>
              </a:rPr>
              <a:t>　</a:t>
            </a:r>
            <a:r>
              <a:rPr lang="en-US" altLang="ja-JP" sz="2800" dirty="0" smtClean="0">
                <a:solidFill>
                  <a:srgbClr val="FFFF00"/>
                </a:solidFill>
                <a:latin typeface="Times New Roman" pitchFamily="18" charset="0"/>
                <a:cs typeface="Times New Roman" pitchFamily="18" charset="0"/>
              </a:rPr>
              <a:t>Neoprene rubber, </a:t>
            </a:r>
          </a:p>
          <a:p>
            <a:pPr>
              <a:buNone/>
            </a:pPr>
            <a:r>
              <a:rPr lang="ja-JP" altLang="en-US" sz="2800" dirty="0" smtClean="0">
                <a:solidFill>
                  <a:srgbClr val="FFFF00"/>
                </a:solidFill>
                <a:latin typeface="Times New Roman" pitchFamily="18" charset="0"/>
                <a:cs typeface="Times New Roman" pitchFamily="18" charset="0"/>
              </a:rPr>
              <a:t>　</a:t>
            </a:r>
            <a:r>
              <a:rPr lang="en-US" altLang="ja-JP" sz="2800" dirty="0" smtClean="0">
                <a:solidFill>
                  <a:srgbClr val="FFFF00"/>
                </a:solidFill>
                <a:latin typeface="Times New Roman" pitchFamily="18" charset="0"/>
                <a:cs typeface="Times New Roman" pitchFamily="18" charset="0"/>
              </a:rPr>
              <a:t>Natural</a:t>
            </a:r>
            <a:r>
              <a:rPr lang="ja-JP" altLang="en-US" sz="2800" dirty="0" smtClean="0">
                <a:solidFill>
                  <a:srgbClr val="FFFF00"/>
                </a:solidFill>
                <a:latin typeface="Times New Roman" pitchFamily="18" charset="0"/>
                <a:cs typeface="Times New Roman" pitchFamily="18" charset="0"/>
              </a:rPr>
              <a:t> </a:t>
            </a:r>
            <a:r>
              <a:rPr lang="en-US" altLang="ja-JP" sz="2800" dirty="0" smtClean="0">
                <a:solidFill>
                  <a:srgbClr val="FFFF00"/>
                </a:solidFill>
                <a:latin typeface="Times New Roman" pitchFamily="18" charset="0"/>
                <a:cs typeface="Times New Roman" pitchFamily="18" charset="0"/>
              </a:rPr>
              <a:t>rubber, </a:t>
            </a:r>
          </a:p>
          <a:p>
            <a:pPr>
              <a:buNone/>
            </a:pPr>
            <a:r>
              <a:rPr lang="ja-JP" altLang="en-US" sz="2800" dirty="0" smtClean="0">
                <a:solidFill>
                  <a:srgbClr val="FFFF00"/>
                </a:solidFill>
                <a:latin typeface="Times New Roman" pitchFamily="18" charset="0"/>
                <a:cs typeface="Times New Roman" pitchFamily="18" charset="0"/>
              </a:rPr>
              <a:t>　</a:t>
            </a:r>
            <a:r>
              <a:rPr lang="en-US" altLang="ja-JP" sz="2800" dirty="0" smtClean="0">
                <a:solidFill>
                  <a:srgbClr val="FFFF00"/>
                </a:solidFill>
                <a:latin typeface="Times New Roman" pitchFamily="18" charset="0"/>
                <a:cs typeface="Times New Roman" pitchFamily="18" charset="0"/>
              </a:rPr>
              <a:t>Ethylene-propylene rubber</a:t>
            </a:r>
          </a:p>
          <a:p>
            <a:pPr>
              <a:buFont typeface="Wingdings" pitchFamily="2" charset="2"/>
              <a:buChar char="l"/>
            </a:pPr>
            <a:r>
              <a:rPr lang="en-US" altLang="ja-JP" sz="2800" dirty="0" smtClean="0">
                <a:solidFill>
                  <a:srgbClr val="FFFF00"/>
                </a:solidFill>
                <a:latin typeface="Times New Roman" pitchFamily="18" charset="0"/>
                <a:cs typeface="Times New Roman" pitchFamily="18" charset="0"/>
              </a:rPr>
              <a:t>Adhesives</a:t>
            </a:r>
            <a:endParaRPr kumimoji="1" lang="en-US" altLang="ja-JP" sz="2800" dirty="0" smtClean="0">
              <a:solidFill>
                <a:srgbClr val="FFFF00"/>
              </a:solidFill>
              <a:latin typeface="Times New Roman" pitchFamily="18" charset="0"/>
              <a:cs typeface="Times New Roman" pitchFamily="18" charset="0"/>
            </a:endParaRPr>
          </a:p>
          <a:p>
            <a:pPr>
              <a:buNone/>
            </a:pPr>
            <a:r>
              <a:rPr lang="ja-JP" altLang="en-US" sz="2800" dirty="0" smtClean="0">
                <a:solidFill>
                  <a:srgbClr val="FFFF00"/>
                </a:solidFill>
                <a:latin typeface="Times New Roman" pitchFamily="18" charset="0"/>
                <a:cs typeface="Times New Roman" pitchFamily="18" charset="0"/>
              </a:rPr>
              <a:t>　</a:t>
            </a:r>
            <a:r>
              <a:rPr lang="en-US" altLang="ja-JP" sz="2800" dirty="0" smtClean="0">
                <a:solidFill>
                  <a:srgbClr val="FFFF00"/>
                </a:solidFill>
                <a:latin typeface="Times New Roman" pitchFamily="18" charset="0"/>
                <a:cs typeface="Times New Roman" pitchFamily="18" charset="0"/>
              </a:rPr>
              <a:t>Epoxy resin</a:t>
            </a:r>
            <a:r>
              <a:rPr lang="ja-JP" altLang="en-US" sz="2800" dirty="0" smtClean="0">
                <a:solidFill>
                  <a:srgbClr val="FFFF00"/>
                </a:solidFill>
                <a:latin typeface="Times New Roman" pitchFamily="18" charset="0"/>
                <a:cs typeface="Times New Roman" pitchFamily="18" charset="0"/>
              </a:rPr>
              <a:t>　　</a:t>
            </a:r>
            <a:endParaRPr kumimoji="1" lang="ja-JP" altLang="en-US" sz="2800" dirty="0">
              <a:solidFill>
                <a:srgbClr val="FFFF00"/>
              </a:solidFill>
              <a:latin typeface="Times New Roman" pitchFamily="18" charset="0"/>
              <a:cs typeface="Times New Roman" pitchFamily="18" charset="0"/>
            </a:endParaRPr>
          </a:p>
        </p:txBody>
      </p:sp>
      <p:cxnSp>
        <p:nvCxnSpPr>
          <p:cNvPr id="9" name="直線コネクタ 8"/>
          <p:cNvCxnSpPr/>
          <p:nvPr/>
        </p:nvCxnSpPr>
        <p:spPr>
          <a:xfrm>
            <a:off x="471364" y="6264256"/>
            <a:ext cx="9577064"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994204" y="1054788"/>
            <a:ext cx="16329" cy="5253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 3"/>
          <p:cNvSpPr>
            <a:spLocks noGrp="1"/>
          </p:cNvSpPr>
          <p:nvPr>
            <p:ph type="sldNum" sz="quarter" idx="12"/>
          </p:nvPr>
        </p:nvSpPr>
        <p:spPr>
          <a:xfrm>
            <a:off x="7372350" y="6356351"/>
            <a:ext cx="2400300" cy="365125"/>
          </a:xfrm>
          <a:noFill/>
        </p:spPr>
        <p:txBody>
          <a:bodyPr/>
          <a:lstStyle/>
          <a:p>
            <a:fld id="{943E92AF-689F-4C1D-8714-491BC44B5132}" type="slidenum">
              <a:rPr lang="en-US" altLang="ja-JP" smtClean="0">
                <a:solidFill>
                  <a:srgbClr val="FFFF00"/>
                </a:solidFill>
                <a:ea typeface="ＭＳ Ｐゴシック" charset="-128"/>
              </a:rPr>
              <a:pPr/>
              <a:t>17</a:t>
            </a:fld>
            <a:endParaRPr lang="en-US" altLang="ja-JP" dirty="0" smtClean="0">
              <a:solidFill>
                <a:srgbClr val="FFFF00"/>
              </a:solidFill>
              <a:ea typeface="ＭＳ Ｐゴシック" charset="-128"/>
            </a:endParaRPr>
          </a:p>
        </p:txBody>
      </p:sp>
      <p:cxnSp>
        <p:nvCxnSpPr>
          <p:cNvPr id="12" name="直線コネクタ 11"/>
          <p:cNvCxnSpPr/>
          <p:nvPr/>
        </p:nvCxnSpPr>
        <p:spPr>
          <a:xfrm>
            <a:off x="471364" y="1801200"/>
            <a:ext cx="9577064"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71364" y="1053732"/>
            <a:ext cx="9577064"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22622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スライド番号プレースホルダ 2"/>
          <p:cNvSpPr>
            <a:spLocks noGrp="1"/>
          </p:cNvSpPr>
          <p:nvPr>
            <p:ph type="sldNum" sz="quarter" idx="12"/>
          </p:nvPr>
        </p:nvSpPr>
        <p:spPr>
          <a:noFill/>
        </p:spPr>
        <p:txBody>
          <a:bodyPr/>
          <a:lstStyle/>
          <a:p>
            <a:fld id="{EE4BBBFE-68D7-49E6-96AA-106963759B1D}" type="slidenum">
              <a:rPr lang="en-US" altLang="ja-JP" smtClean="0">
                <a:ea typeface="ＭＳ Ｐゴシック" charset="-128"/>
              </a:rPr>
              <a:pPr/>
              <a:t>18</a:t>
            </a:fld>
            <a:endParaRPr lang="en-US" altLang="ja-JP" smtClean="0">
              <a:ea typeface="ＭＳ Ｐゴシック" charset="-128"/>
            </a:endParaRPr>
          </a:p>
        </p:txBody>
      </p:sp>
      <p:sp>
        <p:nvSpPr>
          <p:cNvPr id="7" name="タイトル 1"/>
          <p:cNvSpPr txBox="1">
            <a:spLocks/>
          </p:cNvSpPr>
          <p:nvPr/>
        </p:nvSpPr>
        <p:spPr>
          <a:xfrm>
            <a:off x="514350" y="388938"/>
            <a:ext cx="9258300" cy="715962"/>
          </a:xfrm>
          <a:prstGeom prst="rect">
            <a:avLst/>
          </a:prstGeom>
          <a:effectLst>
            <a:outerShdw blurRad="50800" dist="38100" dir="2700000" algn="tl" rotWithShape="0">
              <a:prstClr val="black">
                <a:alpha val="40000"/>
              </a:prstClr>
            </a:outerShdw>
          </a:effectLst>
        </p:spPr>
        <p:txBody>
          <a:bodyPr/>
          <a:lstStyle/>
          <a:p>
            <a:pPr algn="ctr" eaLnBrk="0" hangingPunct="0">
              <a:defRPr/>
            </a:pPr>
            <a:r>
              <a:rPr lang="en-US" altLang="ja-JP" sz="3800" dirty="0" smtClean="0">
                <a:solidFill>
                  <a:schemeClr val="bg1"/>
                </a:solidFill>
                <a:latin typeface="Times New Roman" pitchFamily="18" charset="0"/>
                <a:ea typeface="ＭＳ Ｐゴシック" pitchFamily="50" charset="-128"/>
                <a:cs typeface="Times New Roman" pitchFamily="18" charset="0"/>
              </a:rPr>
              <a:t>Equipment used</a:t>
            </a:r>
            <a:endParaRPr lang="ja-JP" altLang="en-US" sz="3800" dirty="0">
              <a:solidFill>
                <a:schemeClr val="bg1"/>
              </a:solidFill>
              <a:latin typeface="Times New Roman" pitchFamily="18" charset="0"/>
              <a:ea typeface="ＭＳ Ｐゴシック" pitchFamily="50" charset="-128"/>
              <a:cs typeface="Times New Roman" pitchFamily="18" charset="0"/>
            </a:endParaRPr>
          </a:p>
          <a:p>
            <a:pPr algn="ctr" eaLnBrk="0" hangingPunct="0">
              <a:defRPr/>
            </a:pPr>
            <a:endParaRPr lang="ja-JP" altLang="en-US" sz="4400" kern="0" dirty="0">
              <a:solidFill>
                <a:schemeClr val="bg1"/>
              </a:solidFill>
              <a:latin typeface="Times New Roman" pitchFamily="18" charset="0"/>
              <a:ea typeface="+mj-ea"/>
              <a:cs typeface="Times New Roman" pitchFamily="18" charset="0"/>
            </a:endParaRPr>
          </a:p>
        </p:txBody>
      </p:sp>
      <p:sp>
        <p:nvSpPr>
          <p:cNvPr id="9" name="Text Box 3"/>
          <p:cNvSpPr txBox="1">
            <a:spLocks noChangeArrowheads="1"/>
          </p:cNvSpPr>
          <p:nvPr/>
        </p:nvSpPr>
        <p:spPr bwMode="auto">
          <a:xfrm>
            <a:off x="762001" y="1415701"/>
            <a:ext cx="7349595" cy="517064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marL="342900" indent="-342900" algn="l" eaLnBrk="0" hangingPunct="0">
              <a:lnSpc>
                <a:spcPts val="2400"/>
              </a:lnSpc>
              <a:spcBef>
                <a:spcPct val="50000"/>
              </a:spcBef>
              <a:defRPr/>
            </a:pPr>
            <a:r>
              <a:rPr lang="ja-JP" altLang="en-US" sz="2800" kern="0" dirty="0">
                <a:solidFill>
                  <a:srgbClr val="FFFF00"/>
                </a:solidFill>
                <a:latin typeface="Times New Roman" pitchFamily="18" charset="0"/>
                <a:cs typeface="Times New Roman" pitchFamily="18" charset="0"/>
              </a:rPr>
              <a:t>■</a:t>
            </a:r>
            <a:r>
              <a:rPr lang="en-US" altLang="ja-JP" sz="2800" kern="0" dirty="0">
                <a:solidFill>
                  <a:srgbClr val="FFFF00"/>
                </a:solidFill>
                <a:latin typeface="Times New Roman" pitchFamily="18" charset="0"/>
                <a:cs typeface="Times New Roman" pitchFamily="18" charset="0"/>
              </a:rPr>
              <a:t>Product </a:t>
            </a:r>
            <a:r>
              <a:rPr lang="en-US" altLang="ja-JP" sz="2800" kern="0" dirty="0" smtClean="0">
                <a:solidFill>
                  <a:srgbClr val="FFFF00"/>
                </a:solidFill>
                <a:latin typeface="Times New Roman" pitchFamily="18" charset="0"/>
                <a:cs typeface="Times New Roman" pitchFamily="18" charset="0"/>
              </a:rPr>
              <a:t>name</a:t>
            </a:r>
            <a:r>
              <a:rPr lang="ja-JP" altLang="en-US" sz="2800" kern="0" dirty="0" smtClean="0">
                <a:solidFill>
                  <a:srgbClr val="FFFF00"/>
                </a:solidFill>
                <a:latin typeface="Times New Roman" pitchFamily="18" charset="0"/>
                <a:cs typeface="Times New Roman" pitchFamily="18" charset="0"/>
              </a:rPr>
              <a:t>　：</a:t>
            </a:r>
            <a:endParaRPr lang="en-US" altLang="ja-JP" sz="2800" kern="0" dirty="0" smtClean="0">
              <a:solidFill>
                <a:srgbClr val="FFFF00"/>
              </a:solidFill>
              <a:latin typeface="Times New Roman" pitchFamily="18" charset="0"/>
              <a:cs typeface="Times New Roman" pitchFamily="18" charset="0"/>
            </a:endParaRPr>
          </a:p>
          <a:p>
            <a:pPr marL="342900" indent="-342900" algn="l" eaLnBrk="0" hangingPunct="0">
              <a:lnSpc>
                <a:spcPts val="1800"/>
              </a:lnSpc>
              <a:spcBef>
                <a:spcPct val="50000"/>
              </a:spcBef>
              <a:defRPr/>
            </a:pPr>
            <a:r>
              <a:rPr lang="ja-JP" altLang="en-US" sz="2800" kern="0" dirty="0" smtClean="0">
                <a:solidFill>
                  <a:srgbClr val="FFFF00"/>
                </a:solidFill>
                <a:latin typeface="Times New Roman" pitchFamily="18" charset="0"/>
                <a:cs typeface="Times New Roman" pitchFamily="18" charset="0"/>
              </a:rPr>
              <a:t>　　</a:t>
            </a:r>
            <a:r>
              <a:rPr lang="en-US" altLang="ja-JP" sz="2800" kern="0" dirty="0" smtClean="0">
                <a:solidFill>
                  <a:srgbClr val="FFFF00"/>
                </a:solidFill>
                <a:latin typeface="Times New Roman" pitchFamily="18" charset="0"/>
                <a:cs typeface="Times New Roman" pitchFamily="18" charset="0"/>
              </a:rPr>
              <a:t>STERIACE100</a:t>
            </a:r>
            <a:r>
              <a:rPr lang="en-US" altLang="ja-JP" sz="2800" kern="0" baseline="30000" dirty="0" smtClean="0">
                <a:solidFill>
                  <a:srgbClr val="FFFF00"/>
                </a:solidFill>
                <a:latin typeface="Times New Roman" pitchFamily="18" charset="0"/>
                <a:cs typeface="Times New Roman" pitchFamily="18" charset="0"/>
              </a:rPr>
              <a:t>®</a:t>
            </a:r>
            <a:endParaRPr lang="ja-JP" altLang="en-US" sz="2800" kern="0" baseline="30000" dirty="0">
              <a:solidFill>
                <a:srgbClr val="FFFF00"/>
              </a:solidFill>
              <a:latin typeface="Times New Roman" pitchFamily="18" charset="0"/>
              <a:cs typeface="Times New Roman" pitchFamily="18" charset="0"/>
            </a:endParaRPr>
          </a:p>
          <a:p>
            <a:pPr marL="342900" indent="-342900" algn="l" eaLnBrk="0" hangingPunct="0">
              <a:lnSpc>
                <a:spcPts val="2400"/>
              </a:lnSpc>
              <a:spcBef>
                <a:spcPct val="50000"/>
              </a:spcBef>
              <a:defRPr/>
            </a:pPr>
            <a:r>
              <a:rPr lang="ja-JP" altLang="en-US" sz="2800" kern="0" dirty="0">
                <a:solidFill>
                  <a:srgbClr val="FFFF00"/>
                </a:solidFill>
                <a:latin typeface="Times New Roman" pitchFamily="18" charset="0"/>
                <a:cs typeface="Times New Roman" pitchFamily="18" charset="0"/>
              </a:rPr>
              <a:t>■</a:t>
            </a:r>
            <a:r>
              <a:rPr lang="en-US" altLang="ja-JP" sz="2800" kern="0" dirty="0" smtClean="0">
                <a:solidFill>
                  <a:srgbClr val="FFFF00"/>
                </a:solidFill>
                <a:latin typeface="Times New Roman" pitchFamily="18" charset="0"/>
                <a:cs typeface="Times New Roman" pitchFamily="18" charset="0"/>
              </a:rPr>
              <a:t>Use</a:t>
            </a:r>
            <a:r>
              <a:rPr lang="ja-JP" altLang="en-US" sz="2800" kern="0" dirty="0" smtClean="0">
                <a:solidFill>
                  <a:srgbClr val="FFFF00"/>
                </a:solidFill>
                <a:latin typeface="Times New Roman" pitchFamily="18" charset="0"/>
                <a:cs typeface="Times New Roman" pitchFamily="18" charset="0"/>
              </a:rPr>
              <a:t>　 ：</a:t>
            </a:r>
            <a:endParaRPr lang="en-US" altLang="ja-JP" sz="2800" kern="0" dirty="0" smtClean="0">
              <a:solidFill>
                <a:srgbClr val="FFFF00"/>
              </a:solidFill>
              <a:latin typeface="Times New Roman" pitchFamily="18" charset="0"/>
              <a:cs typeface="Times New Roman" pitchFamily="18" charset="0"/>
            </a:endParaRPr>
          </a:p>
          <a:p>
            <a:pPr marL="342900" indent="-342900" algn="l" eaLnBrk="0" hangingPunct="0">
              <a:lnSpc>
                <a:spcPts val="1800"/>
              </a:lnSpc>
              <a:spcBef>
                <a:spcPct val="50000"/>
              </a:spcBef>
              <a:defRPr/>
            </a:pPr>
            <a:r>
              <a:rPr lang="ja-JP" altLang="en-US" sz="2800" kern="0" dirty="0" smtClean="0">
                <a:solidFill>
                  <a:srgbClr val="FFFF00"/>
                </a:solidFill>
                <a:latin typeface="Times New Roman" pitchFamily="18" charset="0"/>
                <a:cs typeface="Times New Roman" pitchFamily="18" charset="0"/>
              </a:rPr>
              <a:t>　　</a:t>
            </a:r>
            <a:r>
              <a:rPr lang="en-US" altLang="ja-JP" sz="2800" kern="0" dirty="0" smtClean="0">
                <a:solidFill>
                  <a:srgbClr val="FFFF00"/>
                </a:solidFill>
                <a:latin typeface="Times New Roman" pitchFamily="18" charset="0"/>
                <a:cs typeface="Times New Roman" pitchFamily="18" charset="0"/>
              </a:rPr>
              <a:t>Sterilization </a:t>
            </a:r>
            <a:r>
              <a:rPr lang="en-US" altLang="ja-JP" sz="2800" kern="0" dirty="0">
                <a:solidFill>
                  <a:srgbClr val="FFFF00"/>
                </a:solidFill>
                <a:latin typeface="Times New Roman" pitchFamily="18" charset="0"/>
                <a:cs typeface="Times New Roman" pitchFamily="18" charset="0"/>
              </a:rPr>
              <a:t>of medical equipment</a:t>
            </a:r>
            <a:endParaRPr lang="ja-JP" altLang="en-US" sz="2800" kern="0" dirty="0">
              <a:solidFill>
                <a:srgbClr val="FFFF00"/>
              </a:solidFill>
              <a:latin typeface="Times New Roman" pitchFamily="18" charset="0"/>
              <a:cs typeface="Times New Roman" pitchFamily="18" charset="0"/>
            </a:endParaRPr>
          </a:p>
          <a:p>
            <a:pPr marL="342900" indent="-342900" algn="l" eaLnBrk="0" hangingPunct="0">
              <a:lnSpc>
                <a:spcPts val="2400"/>
              </a:lnSpc>
              <a:spcBef>
                <a:spcPct val="50000"/>
              </a:spcBef>
              <a:defRPr/>
            </a:pPr>
            <a:r>
              <a:rPr lang="ja-JP" altLang="en-US" sz="2800" kern="0" dirty="0">
                <a:solidFill>
                  <a:srgbClr val="FFFF00"/>
                </a:solidFill>
                <a:latin typeface="Times New Roman" pitchFamily="18" charset="0"/>
                <a:cs typeface="Times New Roman" pitchFamily="18" charset="0"/>
              </a:rPr>
              <a:t>■</a:t>
            </a:r>
            <a:r>
              <a:rPr lang="en-US" altLang="ja-JP" sz="2800" kern="0" dirty="0" smtClean="0">
                <a:solidFill>
                  <a:srgbClr val="FFFF00"/>
                </a:solidFill>
                <a:latin typeface="Times New Roman" pitchFamily="18" charset="0"/>
                <a:cs typeface="Times New Roman" pitchFamily="18" charset="0"/>
              </a:rPr>
              <a:t>Size</a:t>
            </a:r>
            <a:r>
              <a:rPr lang="ja-JP" altLang="en-US" sz="2800" kern="0" dirty="0" smtClean="0">
                <a:solidFill>
                  <a:srgbClr val="FFFF00"/>
                </a:solidFill>
                <a:latin typeface="Times New Roman" pitchFamily="18" charset="0"/>
                <a:cs typeface="Times New Roman" pitchFamily="18" charset="0"/>
              </a:rPr>
              <a:t>　 ：</a:t>
            </a:r>
            <a:r>
              <a:rPr lang="en-US" altLang="ja-JP" sz="2800" kern="0" dirty="0" smtClean="0">
                <a:solidFill>
                  <a:srgbClr val="FFFF00"/>
                </a:solidFill>
                <a:latin typeface="Times New Roman" pitchFamily="18" charset="0"/>
                <a:cs typeface="Times New Roman" pitchFamily="18" charset="0"/>
              </a:rPr>
              <a:t> </a:t>
            </a:r>
          </a:p>
          <a:p>
            <a:pPr marL="342900" indent="-342900" algn="l" eaLnBrk="0" hangingPunct="0">
              <a:lnSpc>
                <a:spcPts val="1800"/>
              </a:lnSpc>
              <a:spcBef>
                <a:spcPct val="50000"/>
              </a:spcBef>
              <a:defRPr/>
            </a:pPr>
            <a:r>
              <a:rPr lang="ja-JP" altLang="en-US" sz="2800" kern="0" dirty="0" smtClean="0">
                <a:solidFill>
                  <a:srgbClr val="FFFF00"/>
                </a:solidFill>
                <a:latin typeface="Times New Roman" pitchFamily="18" charset="0"/>
                <a:cs typeface="Times New Roman" pitchFamily="18" charset="0"/>
              </a:rPr>
              <a:t>　　</a:t>
            </a:r>
            <a:r>
              <a:rPr lang="en-US" altLang="ja-JP" sz="2800" kern="0" dirty="0" smtClean="0">
                <a:solidFill>
                  <a:srgbClr val="FFFF00"/>
                </a:solidFill>
                <a:latin typeface="Times New Roman" pitchFamily="18" charset="0"/>
                <a:cs typeface="Times New Roman" pitchFamily="18" charset="0"/>
              </a:rPr>
              <a:t>W </a:t>
            </a:r>
            <a:r>
              <a:rPr lang="en-US" altLang="ja-JP" sz="2800" kern="0" dirty="0">
                <a:solidFill>
                  <a:srgbClr val="FFFF00"/>
                </a:solidFill>
                <a:latin typeface="Times New Roman" pitchFamily="18" charset="0"/>
                <a:cs typeface="Times New Roman" pitchFamily="18" charset="0"/>
              </a:rPr>
              <a:t>760×D 980×H 1720 ㎜</a:t>
            </a:r>
            <a:endParaRPr lang="ja-JP" altLang="en-US" sz="2800" kern="0" dirty="0">
              <a:solidFill>
                <a:srgbClr val="FFFF00"/>
              </a:solidFill>
              <a:latin typeface="Times New Roman" pitchFamily="18" charset="0"/>
              <a:cs typeface="Times New Roman" pitchFamily="18" charset="0"/>
            </a:endParaRPr>
          </a:p>
          <a:p>
            <a:pPr marL="342900" indent="-342900" algn="l" eaLnBrk="0" hangingPunct="0">
              <a:lnSpc>
                <a:spcPts val="2400"/>
              </a:lnSpc>
              <a:spcBef>
                <a:spcPct val="50000"/>
              </a:spcBef>
              <a:defRPr/>
            </a:pPr>
            <a:r>
              <a:rPr lang="ja-JP" altLang="en-US" sz="2800" kern="0" dirty="0">
                <a:solidFill>
                  <a:srgbClr val="FFFF00"/>
                </a:solidFill>
                <a:latin typeface="Times New Roman" pitchFamily="18" charset="0"/>
                <a:cs typeface="Times New Roman" pitchFamily="18" charset="0"/>
              </a:rPr>
              <a:t>■</a:t>
            </a:r>
            <a:r>
              <a:rPr lang="en-US" altLang="ja-JP" sz="2800" kern="0" dirty="0">
                <a:solidFill>
                  <a:srgbClr val="FFFF00"/>
                </a:solidFill>
                <a:latin typeface="Times New Roman" pitchFamily="18" charset="0"/>
                <a:cs typeface="Times New Roman" pitchFamily="18" charset="0"/>
              </a:rPr>
              <a:t>Used </a:t>
            </a:r>
            <a:r>
              <a:rPr lang="en-US" altLang="ja-JP" sz="2800" kern="0" dirty="0" smtClean="0">
                <a:solidFill>
                  <a:srgbClr val="FFFF00"/>
                </a:solidFill>
                <a:latin typeface="Times New Roman" pitchFamily="18" charset="0"/>
                <a:cs typeface="Times New Roman" pitchFamily="18" charset="0"/>
              </a:rPr>
              <a:t>chemical</a:t>
            </a:r>
            <a:r>
              <a:rPr lang="ja-JP" altLang="en-US" sz="2800" kern="0" dirty="0" smtClean="0">
                <a:solidFill>
                  <a:srgbClr val="FFFF00"/>
                </a:solidFill>
                <a:latin typeface="Times New Roman" pitchFamily="18" charset="0"/>
                <a:cs typeface="Times New Roman" pitchFamily="18" charset="0"/>
              </a:rPr>
              <a:t>  ：</a:t>
            </a:r>
            <a:endParaRPr lang="en-US" altLang="ja-JP" sz="2800" kern="0" dirty="0" smtClean="0">
              <a:solidFill>
                <a:srgbClr val="FFFF00"/>
              </a:solidFill>
              <a:latin typeface="Times New Roman" pitchFamily="18" charset="0"/>
              <a:cs typeface="Times New Roman" pitchFamily="18" charset="0"/>
            </a:endParaRPr>
          </a:p>
          <a:p>
            <a:pPr marL="342900" indent="-342900" algn="l" eaLnBrk="0" hangingPunct="0">
              <a:lnSpc>
                <a:spcPts val="1800"/>
              </a:lnSpc>
              <a:spcBef>
                <a:spcPct val="50000"/>
              </a:spcBef>
              <a:defRPr/>
            </a:pPr>
            <a:r>
              <a:rPr lang="ja-JP" altLang="en-US" sz="2800" kern="0" dirty="0" smtClean="0">
                <a:solidFill>
                  <a:srgbClr val="FFFF00"/>
                </a:solidFill>
                <a:latin typeface="Times New Roman" pitchFamily="18" charset="0"/>
                <a:cs typeface="Times New Roman" pitchFamily="18" charset="0"/>
              </a:rPr>
              <a:t>　　</a:t>
            </a:r>
            <a:r>
              <a:rPr lang="en-US" altLang="ja-JP" sz="2800" kern="0" dirty="0" err="1" smtClean="0">
                <a:solidFill>
                  <a:srgbClr val="FFFF00"/>
                </a:solidFill>
                <a:latin typeface="Times New Roman" pitchFamily="18" charset="0"/>
                <a:cs typeface="Times New Roman" pitchFamily="18" charset="0"/>
              </a:rPr>
              <a:t>Peracetic</a:t>
            </a:r>
            <a:r>
              <a:rPr lang="en-US" altLang="ja-JP" sz="2800" kern="0" dirty="0" smtClean="0">
                <a:solidFill>
                  <a:srgbClr val="FFFF00"/>
                </a:solidFill>
                <a:latin typeface="Times New Roman" pitchFamily="18" charset="0"/>
                <a:cs typeface="Times New Roman" pitchFamily="18" charset="0"/>
              </a:rPr>
              <a:t> Acid </a:t>
            </a:r>
          </a:p>
          <a:p>
            <a:pPr marL="342900" indent="-342900" algn="l" eaLnBrk="0" hangingPunct="0">
              <a:lnSpc>
                <a:spcPts val="1800"/>
              </a:lnSpc>
              <a:spcBef>
                <a:spcPct val="50000"/>
              </a:spcBef>
              <a:defRPr/>
            </a:pPr>
            <a:r>
              <a:rPr lang="ja-JP" altLang="en-US" sz="2800" kern="0" dirty="0" smtClean="0">
                <a:solidFill>
                  <a:srgbClr val="FFFF00"/>
                </a:solidFill>
                <a:latin typeface="Times New Roman" pitchFamily="18" charset="0"/>
                <a:cs typeface="Times New Roman" pitchFamily="18" charset="0"/>
              </a:rPr>
              <a:t>    </a:t>
            </a:r>
            <a:r>
              <a:rPr lang="en-US" altLang="ja-JP" sz="2800" kern="0" dirty="0" smtClean="0">
                <a:solidFill>
                  <a:srgbClr val="FFFF00"/>
                </a:solidFill>
                <a:latin typeface="Times New Roman" pitchFamily="18" charset="0"/>
                <a:cs typeface="Times New Roman" pitchFamily="18" charset="0"/>
              </a:rPr>
              <a:t>Concentration of </a:t>
            </a:r>
            <a:r>
              <a:rPr lang="en-US" altLang="ja-JP" sz="2800" kern="0" dirty="0" err="1" smtClean="0">
                <a:solidFill>
                  <a:srgbClr val="FFFF00"/>
                </a:solidFill>
                <a:latin typeface="Times New Roman" pitchFamily="18" charset="0"/>
                <a:cs typeface="Times New Roman" pitchFamily="18" charset="0"/>
              </a:rPr>
              <a:t>Peracetic</a:t>
            </a:r>
            <a:r>
              <a:rPr lang="en-US" altLang="ja-JP" sz="2800" kern="0" dirty="0" smtClean="0">
                <a:solidFill>
                  <a:srgbClr val="FFFF00"/>
                </a:solidFill>
                <a:latin typeface="Times New Roman" pitchFamily="18" charset="0"/>
                <a:cs typeface="Times New Roman" pitchFamily="18" charset="0"/>
              </a:rPr>
              <a:t> Acid :6% usually</a:t>
            </a:r>
            <a:endParaRPr lang="ja-JP" altLang="en-US" sz="2800" kern="0" dirty="0" smtClean="0">
              <a:solidFill>
                <a:srgbClr val="FFFF00"/>
              </a:solidFill>
              <a:latin typeface="Times New Roman" pitchFamily="18" charset="0"/>
              <a:cs typeface="Times New Roman" pitchFamily="18" charset="0"/>
            </a:endParaRPr>
          </a:p>
          <a:p>
            <a:pPr marL="342900" indent="-342900" algn="l" eaLnBrk="0" hangingPunct="0">
              <a:lnSpc>
                <a:spcPts val="2400"/>
              </a:lnSpc>
              <a:spcBef>
                <a:spcPct val="50000"/>
              </a:spcBef>
              <a:defRPr/>
            </a:pPr>
            <a:r>
              <a:rPr lang="ja-JP" altLang="en-US" sz="2800" kern="0" dirty="0" smtClean="0">
                <a:solidFill>
                  <a:srgbClr val="FFFF00"/>
                </a:solidFill>
                <a:latin typeface="Times New Roman" pitchFamily="18" charset="0"/>
                <a:cs typeface="Times New Roman" pitchFamily="18" charset="0"/>
              </a:rPr>
              <a:t>■</a:t>
            </a:r>
            <a:r>
              <a:rPr lang="en-US" altLang="ja-JP" sz="2800" kern="0" dirty="0">
                <a:solidFill>
                  <a:srgbClr val="FFFF00"/>
                </a:solidFill>
                <a:latin typeface="Times New Roman" pitchFamily="18" charset="0"/>
                <a:cs typeface="Times New Roman" pitchFamily="18" charset="0"/>
              </a:rPr>
              <a:t>Volume of </a:t>
            </a:r>
            <a:r>
              <a:rPr lang="en-US" altLang="ja-JP" sz="2800" kern="0" dirty="0" smtClean="0">
                <a:solidFill>
                  <a:srgbClr val="FFFF00"/>
                </a:solidFill>
                <a:latin typeface="Times New Roman" pitchFamily="18" charset="0"/>
                <a:cs typeface="Times New Roman" pitchFamily="18" charset="0"/>
              </a:rPr>
              <a:t>tank</a:t>
            </a:r>
            <a:r>
              <a:rPr lang="ja-JP" altLang="en-US" sz="2800" kern="0" dirty="0" smtClean="0">
                <a:solidFill>
                  <a:srgbClr val="FFFF00"/>
                </a:solidFill>
                <a:latin typeface="Times New Roman" pitchFamily="18" charset="0"/>
                <a:cs typeface="Times New Roman" pitchFamily="18" charset="0"/>
              </a:rPr>
              <a:t>　：</a:t>
            </a:r>
            <a:endParaRPr lang="en-US" altLang="ja-JP" sz="2800" kern="0" dirty="0" smtClean="0">
              <a:solidFill>
                <a:srgbClr val="FFFF00"/>
              </a:solidFill>
              <a:latin typeface="Times New Roman" pitchFamily="18" charset="0"/>
              <a:cs typeface="Times New Roman" pitchFamily="18" charset="0"/>
            </a:endParaRPr>
          </a:p>
          <a:p>
            <a:pPr marL="342900" indent="-342900" algn="l" eaLnBrk="0" hangingPunct="0">
              <a:lnSpc>
                <a:spcPts val="1800"/>
              </a:lnSpc>
              <a:spcBef>
                <a:spcPct val="50000"/>
              </a:spcBef>
              <a:defRPr/>
            </a:pPr>
            <a:r>
              <a:rPr lang="ja-JP" altLang="en-US" sz="2800" kern="0" dirty="0" smtClean="0">
                <a:solidFill>
                  <a:srgbClr val="FFFF00"/>
                </a:solidFill>
                <a:latin typeface="Times New Roman" pitchFamily="18" charset="0"/>
                <a:cs typeface="Times New Roman" pitchFamily="18" charset="0"/>
              </a:rPr>
              <a:t>　　</a:t>
            </a:r>
            <a:r>
              <a:rPr lang="en-US" altLang="ja-JP" sz="2800" kern="0" dirty="0" smtClean="0">
                <a:solidFill>
                  <a:srgbClr val="FFFF00"/>
                </a:solidFill>
                <a:latin typeface="Times New Roman" pitchFamily="18" charset="0"/>
                <a:cs typeface="Times New Roman" pitchFamily="18" charset="0"/>
              </a:rPr>
              <a:t>app.100L</a:t>
            </a:r>
            <a:endParaRPr lang="en-US" altLang="ja-JP" sz="2800" kern="0" dirty="0">
              <a:solidFill>
                <a:srgbClr val="FFFF00"/>
              </a:solidFill>
              <a:latin typeface="Times New Roman" pitchFamily="18" charset="0"/>
              <a:cs typeface="Times New Roman" pitchFamily="18" charset="0"/>
            </a:endParaRPr>
          </a:p>
        </p:txBody>
      </p:sp>
      <p:pic>
        <p:nvPicPr>
          <p:cNvPr id="10" name="図 9" descr="STERIACE.png"/>
          <p:cNvPicPr>
            <a:picLocks noChangeAspect="1"/>
          </p:cNvPicPr>
          <p:nvPr/>
        </p:nvPicPr>
        <p:blipFill>
          <a:blip r:embed="rId2" cstate="print"/>
          <a:stretch>
            <a:fillRect/>
          </a:stretch>
        </p:blipFill>
        <p:spPr>
          <a:xfrm>
            <a:off x="5726658" y="-1386035"/>
            <a:ext cx="6220152" cy="8802299"/>
          </a:xfrm>
          <a:prstGeom prst="rect">
            <a:avLst/>
          </a:prstGeom>
          <a:effectLst>
            <a:outerShdw blurRad="50800" dist="38100" dir="2700000" algn="tl" rotWithShape="0">
              <a:prstClr val="black">
                <a:alpha val="40000"/>
              </a:prstClr>
            </a:outerShdw>
          </a:effectLst>
        </p:spPr>
      </p:pic>
      <p:sp>
        <p:nvSpPr>
          <p:cNvPr id="6" name="テキスト ボックス 5"/>
          <p:cNvSpPr txBox="1"/>
          <p:nvPr/>
        </p:nvSpPr>
        <p:spPr bwMode="auto">
          <a:xfrm>
            <a:off x="7601596" y="444566"/>
            <a:ext cx="2728686" cy="646331"/>
          </a:xfrm>
          <a:prstGeom prst="rect">
            <a:avLst/>
          </a:prstGeom>
          <a:solidFill>
            <a:schemeClr val="tx2">
              <a:lumMod val="50000"/>
            </a:schemeClr>
          </a:solidFill>
          <a:ln w="9525">
            <a:noFill/>
            <a:miter lim="800000"/>
            <a:headEnd/>
            <a:tailEnd/>
          </a:ln>
        </p:spPr>
        <p:txBody>
          <a:bodyPr wrap="square" rtlCol="0">
            <a:spAutoFit/>
          </a:bodyPr>
          <a:lstStyle/>
          <a:p>
            <a:endParaRPr kumimoji="1" lang="ja-JP" altLang="en-US" sz="36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スライド番号プレースホルダ 3"/>
          <p:cNvSpPr>
            <a:spLocks noGrp="1"/>
          </p:cNvSpPr>
          <p:nvPr>
            <p:ph type="sldNum" sz="quarter" idx="12"/>
          </p:nvPr>
        </p:nvSpPr>
        <p:spPr>
          <a:noFill/>
        </p:spPr>
        <p:txBody>
          <a:bodyPr/>
          <a:lstStyle/>
          <a:p>
            <a:fld id="{943E92AF-689F-4C1D-8714-491BC44B5132}" type="slidenum">
              <a:rPr lang="en-US" altLang="ja-JP" smtClean="0">
                <a:solidFill>
                  <a:srgbClr val="FFFF00"/>
                </a:solidFill>
                <a:ea typeface="ＭＳ Ｐゴシック" charset="-128"/>
              </a:rPr>
              <a:pPr/>
              <a:t>19</a:t>
            </a:fld>
            <a:endParaRPr lang="en-US" altLang="ja-JP" dirty="0" smtClean="0">
              <a:solidFill>
                <a:srgbClr val="FFFF00"/>
              </a:solidFill>
              <a:ea typeface="ＭＳ Ｐゴシック" charset="-128"/>
            </a:endParaRPr>
          </a:p>
        </p:txBody>
      </p:sp>
      <p:sp>
        <p:nvSpPr>
          <p:cNvPr id="43" name="Text Box 5"/>
          <p:cNvSpPr txBox="1">
            <a:spLocks noChangeArrowheads="1"/>
          </p:cNvSpPr>
          <p:nvPr/>
        </p:nvSpPr>
        <p:spPr bwMode="auto">
          <a:xfrm>
            <a:off x="2767149" y="284163"/>
            <a:ext cx="5250179" cy="67710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defRPr/>
            </a:pPr>
            <a:r>
              <a:rPr lang="en-US" altLang="ja-JP" sz="3800" dirty="0" err="1" smtClean="0">
                <a:solidFill>
                  <a:schemeClr val="bg1"/>
                </a:solidFill>
                <a:latin typeface="Times New Roman" pitchFamily="18" charset="0"/>
                <a:ea typeface="ＭＳ Ｐゴシック" pitchFamily="50" charset="-128"/>
                <a:cs typeface="Times New Roman" pitchFamily="18" charset="0"/>
              </a:rPr>
              <a:t>Sterilisation</a:t>
            </a:r>
            <a:r>
              <a:rPr lang="en-US" altLang="ja-JP" sz="3800" dirty="0" smtClean="0">
                <a:solidFill>
                  <a:schemeClr val="bg1"/>
                </a:solidFill>
                <a:latin typeface="Times New Roman" pitchFamily="18" charset="0"/>
                <a:ea typeface="ＭＳ Ｐゴシック" pitchFamily="50" charset="-128"/>
                <a:cs typeface="Times New Roman" pitchFamily="18" charset="0"/>
              </a:rPr>
              <a:t> Process</a:t>
            </a:r>
            <a:endParaRPr lang="ja-JP" altLang="en-US" sz="3800" dirty="0" smtClean="0">
              <a:solidFill>
                <a:schemeClr val="bg1"/>
              </a:solidFill>
              <a:latin typeface="Times New Roman" pitchFamily="18" charset="0"/>
              <a:ea typeface="ＭＳ Ｐゴシック" pitchFamily="50" charset="-128"/>
              <a:cs typeface="Times New Roman" pitchFamily="18" charset="0"/>
            </a:endParaRPr>
          </a:p>
        </p:txBody>
      </p:sp>
      <p:sp>
        <p:nvSpPr>
          <p:cNvPr id="42" name="Text Box 3"/>
          <p:cNvSpPr txBox="1">
            <a:spLocks noChangeArrowheads="1"/>
          </p:cNvSpPr>
          <p:nvPr/>
        </p:nvSpPr>
        <p:spPr bwMode="auto">
          <a:xfrm>
            <a:off x="393065" y="1081405"/>
            <a:ext cx="9360535" cy="1138773"/>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l">
              <a:buFontTx/>
              <a:buChar char="•"/>
              <a:defRPr/>
            </a:pPr>
            <a:r>
              <a:rPr lang="en-US" altLang="ja-JP" sz="2800" dirty="0" smtClean="0">
                <a:solidFill>
                  <a:srgbClr val="FFFF00"/>
                </a:solidFill>
                <a:latin typeface="Times New Roman" pitchFamily="18" charset="0"/>
                <a:ea typeface="ＭＳ Ｐゴシック" pitchFamily="50" charset="-128"/>
                <a:cs typeface="Times New Roman" pitchFamily="18" charset="0"/>
              </a:rPr>
              <a:t> </a:t>
            </a:r>
            <a:r>
              <a:rPr lang="en-US" altLang="ja-JP" sz="2800" dirty="0" err="1" smtClean="0">
                <a:solidFill>
                  <a:srgbClr val="FFFF00"/>
                </a:solidFill>
                <a:latin typeface="Times New Roman" pitchFamily="18" charset="0"/>
                <a:ea typeface="ＭＳ Ｐゴシック" pitchFamily="50" charset="-128"/>
                <a:cs typeface="Times New Roman" pitchFamily="18" charset="0"/>
              </a:rPr>
              <a:t>Peracetic</a:t>
            </a:r>
            <a:r>
              <a:rPr lang="en-US" altLang="ja-JP" sz="2800" dirty="0" smtClean="0">
                <a:solidFill>
                  <a:srgbClr val="FFFF00"/>
                </a:solidFill>
                <a:latin typeface="Times New Roman" pitchFamily="18" charset="0"/>
                <a:ea typeface="ＭＳ Ｐゴシック" pitchFamily="50" charset="-128"/>
                <a:cs typeface="Times New Roman" pitchFamily="18" charset="0"/>
              </a:rPr>
              <a:t> acid gas plasma </a:t>
            </a:r>
            <a:r>
              <a:rPr lang="en-US" altLang="ja-JP" sz="2800" dirty="0" err="1" smtClean="0">
                <a:solidFill>
                  <a:srgbClr val="FFFF00"/>
                </a:solidFill>
                <a:latin typeface="Times New Roman" pitchFamily="18" charset="0"/>
                <a:ea typeface="ＭＳ Ｐゴシック" pitchFamily="50" charset="-128"/>
                <a:cs typeface="Times New Roman" pitchFamily="18" charset="0"/>
              </a:rPr>
              <a:t>sterilisation</a:t>
            </a:r>
            <a:r>
              <a:rPr lang="en-US" altLang="ja-JP" sz="2800" dirty="0" smtClean="0">
                <a:solidFill>
                  <a:srgbClr val="FFFF00"/>
                </a:solidFill>
                <a:latin typeface="Times New Roman" pitchFamily="18" charset="0"/>
                <a:ea typeface="ＭＳ Ｐゴシック" pitchFamily="50" charset="-128"/>
                <a:cs typeface="Times New Roman" pitchFamily="18" charset="0"/>
              </a:rPr>
              <a:t> has 2 parts:   </a:t>
            </a:r>
          </a:p>
          <a:p>
            <a:pPr algn="l">
              <a:buFontTx/>
              <a:buChar char="•"/>
              <a:defRPr/>
            </a:pPr>
            <a:endParaRPr lang="en-US" altLang="ja-JP" sz="1200" dirty="0" smtClean="0">
              <a:solidFill>
                <a:srgbClr val="FFFF00"/>
              </a:solidFill>
              <a:latin typeface="Times New Roman" pitchFamily="18" charset="0"/>
              <a:ea typeface="ＭＳ Ｐゴシック" pitchFamily="50" charset="-128"/>
              <a:cs typeface="Times New Roman" pitchFamily="18" charset="0"/>
            </a:endParaRPr>
          </a:p>
          <a:p>
            <a:pPr algn="l">
              <a:defRPr/>
            </a:pPr>
            <a:r>
              <a:rPr lang="en-US" altLang="ja-JP" sz="2800" dirty="0" smtClean="0">
                <a:solidFill>
                  <a:srgbClr val="FFFF00"/>
                </a:solidFill>
                <a:latin typeface="Times New Roman" pitchFamily="18" charset="0"/>
                <a:ea typeface="ＭＳ Ｐゴシック" pitchFamily="50" charset="-128"/>
                <a:cs typeface="Times New Roman" pitchFamily="18" charset="0"/>
              </a:rPr>
              <a:t>  </a:t>
            </a:r>
            <a:r>
              <a:rPr lang="en-US" altLang="ja-JP" sz="2800" dirty="0" err="1" smtClean="0">
                <a:solidFill>
                  <a:srgbClr val="FFFF00"/>
                </a:solidFill>
                <a:latin typeface="Times New Roman" pitchFamily="18" charset="0"/>
                <a:ea typeface="ＭＳ Ｐゴシック" pitchFamily="50" charset="-128"/>
                <a:cs typeface="Times New Roman" pitchFamily="18" charset="0"/>
              </a:rPr>
              <a:t>Sterilisation</a:t>
            </a:r>
            <a:r>
              <a:rPr lang="en-US" altLang="ja-JP" sz="2800" dirty="0" smtClean="0">
                <a:solidFill>
                  <a:srgbClr val="FFFF00"/>
                </a:solidFill>
                <a:latin typeface="Times New Roman" pitchFamily="18" charset="0"/>
                <a:ea typeface="ＭＳ Ｐゴシック" pitchFamily="50" charset="-128"/>
                <a:cs typeface="Times New Roman" pitchFamily="18" charset="0"/>
              </a:rPr>
              <a:t> by </a:t>
            </a:r>
            <a:r>
              <a:rPr lang="en-US" altLang="ja-JP" sz="2800" dirty="0" err="1" smtClean="0">
                <a:solidFill>
                  <a:srgbClr val="FFFF00"/>
                </a:solidFill>
                <a:latin typeface="Times New Roman" pitchFamily="18" charset="0"/>
                <a:ea typeface="ＭＳ Ｐゴシック" pitchFamily="50" charset="-128"/>
                <a:cs typeface="Times New Roman" pitchFamily="18" charset="0"/>
              </a:rPr>
              <a:t>peracetic</a:t>
            </a:r>
            <a:r>
              <a:rPr lang="en-US" altLang="ja-JP" sz="2800" dirty="0" smtClean="0">
                <a:solidFill>
                  <a:srgbClr val="FFFF00"/>
                </a:solidFill>
                <a:latin typeface="Times New Roman" pitchFamily="18" charset="0"/>
                <a:ea typeface="ＭＳ Ｐゴシック" pitchFamily="50" charset="-128"/>
                <a:cs typeface="Times New Roman" pitchFamily="18" charset="0"/>
              </a:rPr>
              <a:t> acid gas</a:t>
            </a:r>
            <a:r>
              <a:rPr lang="ja-JP" altLang="en-US" sz="2800" dirty="0" smtClean="0">
                <a:solidFill>
                  <a:srgbClr val="FFFF00"/>
                </a:solidFill>
                <a:latin typeface="Times New Roman" pitchFamily="18" charset="0"/>
                <a:ea typeface="ＭＳ Ｐゴシック" pitchFamily="50" charset="-128"/>
                <a:cs typeface="Times New Roman" pitchFamily="18" charset="0"/>
              </a:rPr>
              <a:t> </a:t>
            </a:r>
            <a:r>
              <a:rPr lang="en-US" altLang="ja-JP" sz="2800" dirty="0" smtClean="0">
                <a:solidFill>
                  <a:srgbClr val="FFFF00"/>
                </a:solidFill>
                <a:latin typeface="Times New Roman" pitchFamily="18" charset="0"/>
                <a:ea typeface="ＭＳ Ｐゴシック" pitchFamily="50" charset="-128"/>
                <a:cs typeface="Times New Roman" pitchFamily="18" charset="0"/>
              </a:rPr>
              <a:t>and  </a:t>
            </a:r>
            <a:r>
              <a:rPr lang="en-US" altLang="ja-JP" sz="2800" dirty="0" err="1" smtClean="0">
                <a:solidFill>
                  <a:srgbClr val="FFFF00"/>
                </a:solidFill>
                <a:latin typeface="Times New Roman" pitchFamily="18" charset="0"/>
                <a:ea typeface="ＭＳ Ｐゴシック" pitchFamily="50" charset="-128"/>
                <a:cs typeface="Times New Roman" pitchFamily="18" charset="0"/>
              </a:rPr>
              <a:t>Sterilisation</a:t>
            </a:r>
            <a:r>
              <a:rPr lang="en-US" altLang="ja-JP" sz="2800" dirty="0" smtClean="0">
                <a:solidFill>
                  <a:srgbClr val="FFFF00"/>
                </a:solidFill>
                <a:latin typeface="Times New Roman" pitchFamily="18" charset="0"/>
                <a:ea typeface="ＭＳ Ｐゴシック" pitchFamily="50" charset="-128"/>
                <a:cs typeface="Times New Roman" pitchFamily="18" charset="0"/>
              </a:rPr>
              <a:t> by plasma</a:t>
            </a:r>
            <a:endParaRPr lang="en-US" altLang="ja-JP" sz="2800" dirty="0">
              <a:solidFill>
                <a:srgbClr val="FFFF00"/>
              </a:solidFill>
              <a:latin typeface="Times New Roman" pitchFamily="18" charset="0"/>
              <a:ea typeface="ＭＳ Ｐゴシック" pitchFamily="50" charset="-128"/>
              <a:cs typeface="Times New Roman" pitchFamily="18" charset="0"/>
            </a:endParaRPr>
          </a:p>
        </p:txBody>
      </p:sp>
      <p:pic>
        <p:nvPicPr>
          <p:cNvPr id="7" name="図 6" descr="P19図.png"/>
          <p:cNvPicPr>
            <a:picLocks noChangeAspect="1"/>
          </p:cNvPicPr>
          <p:nvPr/>
        </p:nvPicPr>
        <p:blipFill>
          <a:blip r:embed="rId3" cstate="print"/>
          <a:stretch>
            <a:fillRect/>
          </a:stretch>
        </p:blipFill>
        <p:spPr>
          <a:xfrm>
            <a:off x="420912" y="2581329"/>
            <a:ext cx="9506857" cy="371269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bwMode="auto">
          <a:xfrm>
            <a:off x="406400" y="-712"/>
            <a:ext cx="9880600" cy="6986528"/>
          </a:xfrm>
          <a:prstGeom prst="rect">
            <a:avLst/>
          </a:prstGeom>
          <a:noFill/>
          <a:ln w="9525">
            <a:noFill/>
            <a:miter lim="800000"/>
            <a:headEnd/>
            <a:tailEnd/>
          </a:ln>
        </p:spPr>
        <p:txBody>
          <a:bodyPr wrap="square" rtlCol="0">
            <a:spAutoFit/>
          </a:bodyPr>
          <a:lstStyle/>
          <a:p>
            <a:pPr algn="ctr"/>
            <a:r>
              <a:rPr lang="en-US" altLang="ja-JP"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CDC Guideline for Disinfection and Sterilization</a:t>
            </a:r>
          </a:p>
          <a:p>
            <a:pPr algn="ctr"/>
            <a:r>
              <a:rPr lang="en-US" altLang="ja-JP"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 Healthcare Facilities, 2008</a:t>
            </a:r>
          </a:p>
          <a:p>
            <a:pPr algn="ctr"/>
            <a:r>
              <a:rPr lang="en-US" altLang="ja-JP" sz="28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Acid Sterilization</a:t>
            </a:r>
          </a:p>
          <a:p>
            <a:r>
              <a:rPr lang="en-US" altLang="ja-JP"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Overview.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 is a highly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biocidal</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oxidizer that maintains its efficacy in the presence organic soil.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 removes surface contaminants (primarily protein) on endoscopic tubing.</a:t>
            </a:r>
            <a:endParaRPr lang="x-none"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 automated machine using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 to sterilize medical, surgical, and dental instruments chemically (e.g., endoscopes, arthroscopes) was introduced in 1988. This microprocessor-controlled, low-temperature sterilization method is commonly used in the United States . The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sterilant</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35%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 and an anticorrosive agent are supplied in a single-dose container. The container is punctured at the time of use, immediately prior to closing the lid and initiating the cycle. The</a:t>
            </a: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concentrated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 is diluted to 0.2% with filtered water (0.2 µm) at a temperature of approximately  50</a:t>
            </a: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endParaRPr kumimoji="1" lang="ja-JP" altLang="en-US"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P20図.png"/>
          <p:cNvPicPr>
            <a:picLocks noChangeAspect="1"/>
          </p:cNvPicPr>
          <p:nvPr/>
        </p:nvPicPr>
        <p:blipFill>
          <a:blip r:embed="rId2" cstate="print"/>
          <a:stretch>
            <a:fillRect/>
          </a:stretch>
        </p:blipFill>
        <p:spPr>
          <a:xfrm>
            <a:off x="232233" y="3018280"/>
            <a:ext cx="7866743" cy="3839720"/>
          </a:xfrm>
          <a:prstGeom prst="rect">
            <a:avLst/>
          </a:prstGeom>
        </p:spPr>
      </p:pic>
      <p:sp>
        <p:nvSpPr>
          <p:cNvPr id="6148" name="スライド番号プレースホルダ 3"/>
          <p:cNvSpPr>
            <a:spLocks noGrp="1"/>
          </p:cNvSpPr>
          <p:nvPr>
            <p:ph type="sldNum" sz="quarter" idx="12"/>
          </p:nvPr>
        </p:nvSpPr>
        <p:spPr>
          <a:noFill/>
        </p:spPr>
        <p:txBody>
          <a:bodyPr/>
          <a:lstStyle/>
          <a:p>
            <a:fld id="{4AE0D2CF-2DA0-4A12-B576-7DC89710F7F3}" type="slidenum">
              <a:rPr lang="en-US" altLang="ja-JP" smtClean="0">
                <a:solidFill>
                  <a:srgbClr val="FFFF00"/>
                </a:solidFill>
                <a:ea typeface="ＭＳ Ｐゴシック" charset="-128"/>
              </a:rPr>
              <a:pPr/>
              <a:t>20</a:t>
            </a:fld>
            <a:endParaRPr lang="en-US" altLang="ja-JP" dirty="0" smtClean="0">
              <a:solidFill>
                <a:srgbClr val="FFFF00"/>
              </a:solidFill>
              <a:ea typeface="ＭＳ Ｐゴシック" charset="-128"/>
            </a:endParaRPr>
          </a:p>
        </p:txBody>
      </p:sp>
      <p:sp>
        <p:nvSpPr>
          <p:cNvPr id="57349" name="Text Box 3"/>
          <p:cNvSpPr txBox="1">
            <a:spLocks noChangeArrowheads="1"/>
          </p:cNvSpPr>
          <p:nvPr/>
        </p:nvSpPr>
        <p:spPr bwMode="auto">
          <a:xfrm>
            <a:off x="30486" y="1658796"/>
            <a:ext cx="8213626" cy="201593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a:buFontTx/>
              <a:buChar char="•"/>
              <a:defRPr/>
            </a:pP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With its oxidizing power, PAA kills germs by destroying cell </a:t>
            </a:r>
          </a:p>
          <a:p>
            <a:pPr algn="l">
              <a:defRPr/>
            </a:pPr>
            <a:r>
              <a:rPr lang="en-US" altLang="ja-JP" sz="20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t>
            </a:r>
            <a:r>
              <a:rPr lang="ja-JP" altLang="en-US" sz="20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proteins and inhibiting cellular transport of metabolites.</a:t>
            </a:r>
            <a:endParaRPr lang="en-US" altLang="ja-JP" sz="25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a:p>
            <a:pPr algn="l">
              <a:buFontTx/>
              <a:buChar char="•"/>
              <a:defRPr/>
            </a:pP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Radicals produced from PAA</a:t>
            </a:r>
            <a:r>
              <a:rPr lang="ja-JP" altLang="en-US"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OH</a:t>
            </a:r>
            <a:r>
              <a:rPr lang="ja-JP" altLang="en-US"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and O</a:t>
            </a:r>
            <a:r>
              <a:rPr lang="ja-JP" altLang="en-US"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radicals</a:t>
            </a:r>
            <a:r>
              <a:rPr lang="ja-JP" altLang="en-US"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t>
            </a:r>
            <a:endPar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a:p>
            <a:pPr algn="l">
              <a:defRPr/>
            </a:pPr>
            <a:r>
              <a:rPr lang="en-US" altLang="ja-JP" sz="20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are considered to be the main component of </a:t>
            </a:r>
            <a:r>
              <a:rPr lang="ja-JP" altLang="en-US" sz="20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germicidal</a:t>
            </a:r>
          </a:p>
          <a:p>
            <a:pPr algn="l">
              <a:defRPr/>
            </a:pPr>
            <a:r>
              <a:rPr lang="ja-JP" altLang="en-US"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activity.</a:t>
            </a:r>
            <a:endParaRPr lang="en-US" altLang="ja-JP" sz="25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57351" name="Text Box 5"/>
          <p:cNvSpPr txBox="1">
            <a:spLocks noChangeArrowheads="1"/>
          </p:cNvSpPr>
          <p:nvPr/>
        </p:nvSpPr>
        <p:spPr bwMode="auto">
          <a:xfrm>
            <a:off x="1183812" y="217761"/>
            <a:ext cx="7989207" cy="677108"/>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en-US" altLang="ja-JP" sz="3800" dirty="0" err="1"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Peracetic</a:t>
            </a: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Acid </a:t>
            </a:r>
            <a:r>
              <a:rPr lang="en-US" altLang="ja-JP" sz="3800" dirty="0" err="1"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Sterilisation</a:t>
            </a: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Mechanism </a:t>
            </a:r>
            <a:endParaRPr lang="ja-JP" altLang="en-US" sz="380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34" name="Text Box 5"/>
          <p:cNvSpPr txBox="1">
            <a:spLocks noChangeArrowheads="1"/>
          </p:cNvSpPr>
          <p:nvPr/>
        </p:nvSpPr>
        <p:spPr bwMode="auto">
          <a:xfrm>
            <a:off x="2033101" y="957807"/>
            <a:ext cx="5514289" cy="52322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defRPr/>
            </a:pPr>
            <a:r>
              <a:rPr lang="en-US" altLang="ja-JP" sz="2800" dirty="0" smtClean="0">
                <a:solidFill>
                  <a:schemeClr val="bg1"/>
                </a:solidFill>
                <a:latin typeface="Times New Roman" pitchFamily="18" charset="0"/>
                <a:ea typeface="ＭＳ Ｐゴシック" pitchFamily="50" charset="-128"/>
                <a:cs typeface="Times New Roman" pitchFamily="18" charset="0"/>
              </a:rPr>
              <a:t>Germicidal action of </a:t>
            </a:r>
            <a:r>
              <a:rPr lang="en-US" altLang="ja-JP" sz="2800" dirty="0" err="1" smtClean="0">
                <a:solidFill>
                  <a:schemeClr val="bg1"/>
                </a:solidFill>
                <a:latin typeface="Times New Roman" pitchFamily="18" charset="0"/>
                <a:ea typeface="ＭＳ Ｐゴシック" pitchFamily="50" charset="-128"/>
                <a:cs typeface="Times New Roman" pitchFamily="18" charset="0"/>
              </a:rPr>
              <a:t>Peracetic</a:t>
            </a:r>
            <a:r>
              <a:rPr lang="en-US" altLang="ja-JP" sz="2800" dirty="0" smtClean="0">
                <a:solidFill>
                  <a:schemeClr val="bg1"/>
                </a:solidFill>
                <a:latin typeface="Times New Roman" pitchFamily="18" charset="0"/>
                <a:ea typeface="ＭＳ Ｐゴシック" pitchFamily="50" charset="-128"/>
                <a:cs typeface="Times New Roman" pitchFamily="18" charset="0"/>
              </a:rPr>
              <a:t> acid </a:t>
            </a:r>
            <a:endParaRPr lang="ja-JP" altLang="en-US" sz="2800" dirty="0">
              <a:solidFill>
                <a:schemeClr val="bg1"/>
              </a:solidFill>
              <a:latin typeface="Times New Roman" pitchFamily="18" charset="0"/>
              <a:ea typeface="ＭＳ Ｐゴシック" pitchFamily="50" charset="-128"/>
              <a:cs typeface="Times New Roman" pitchFamily="18" charset="0"/>
            </a:endParaRPr>
          </a:p>
        </p:txBody>
      </p:sp>
      <p:sp>
        <p:nvSpPr>
          <p:cNvPr id="12" name="二等辺三角形 11"/>
          <p:cNvSpPr/>
          <p:nvPr/>
        </p:nvSpPr>
        <p:spPr>
          <a:xfrm rot="-5400000">
            <a:off x="7951335" y="3103558"/>
            <a:ext cx="251736" cy="2177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9" name="角丸四角形 8"/>
          <p:cNvSpPr/>
          <p:nvPr/>
        </p:nvSpPr>
        <p:spPr>
          <a:xfrm>
            <a:off x="8157025" y="1683657"/>
            <a:ext cx="2104570" cy="40930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defRPr/>
            </a:pPr>
            <a:r>
              <a:rPr lang="en-US" altLang="ja-JP" sz="2400" dirty="0" smtClean="0">
                <a:solidFill>
                  <a:srgbClr val="C00000"/>
                </a:solidFill>
                <a:latin typeface="Times New Roman" pitchFamily="18" charset="0"/>
                <a:cs typeface="Times New Roman" pitchFamily="18" charset="0"/>
              </a:rPr>
              <a:t>Point</a:t>
            </a:r>
          </a:p>
          <a:p>
            <a:pPr>
              <a:defRPr/>
            </a:pPr>
            <a:r>
              <a:rPr lang="en-US" altLang="ja-JP" sz="2400" dirty="0" smtClean="0">
                <a:solidFill>
                  <a:srgbClr val="C00000"/>
                </a:solidFill>
                <a:latin typeface="Times New Roman" pitchFamily="18" charset="0"/>
                <a:cs typeface="Times New Roman" pitchFamily="18" charset="0"/>
              </a:rPr>
              <a:t>PPA is more effective than hydrogen peroxide at lower concentrations because it has stronger oxidizing power</a:t>
            </a:r>
            <a:r>
              <a:rPr lang="en-US" altLang="ja-JP" sz="2400" dirty="0" smtClean="0">
                <a:solidFill>
                  <a:srgbClr val="C00000"/>
                </a:solidFill>
              </a:rPr>
              <a:t>.</a:t>
            </a:r>
            <a:endParaRPr lang="ja-JP" altLang="en-US" sz="2400" dirty="0" smtClean="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409701" y="528183"/>
            <a:ext cx="7600950" cy="677108"/>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Plasma </a:t>
            </a:r>
            <a:r>
              <a:rPr lang="en-US" altLang="ja-JP" sz="3800" dirty="0" err="1"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Sterilisation</a:t>
            </a: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Mechanism</a:t>
            </a:r>
            <a:endParaRPr lang="ja-JP" altLang="en-US" sz="380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grpSp>
        <p:nvGrpSpPr>
          <p:cNvPr id="2" name="グループ化 71"/>
          <p:cNvGrpSpPr/>
          <p:nvPr/>
        </p:nvGrpSpPr>
        <p:grpSpPr>
          <a:xfrm>
            <a:off x="103517" y="2216989"/>
            <a:ext cx="6806241" cy="3942271"/>
            <a:chOff x="707366" y="2216989"/>
            <a:chExt cx="6806241" cy="3942271"/>
          </a:xfrm>
        </p:grpSpPr>
        <p:pic>
          <p:nvPicPr>
            <p:cNvPr id="1026" name="Picture 2"/>
            <p:cNvPicPr>
              <a:picLocks noChangeAspect="1" noChangeArrowheads="1"/>
            </p:cNvPicPr>
            <p:nvPr/>
          </p:nvPicPr>
          <p:blipFill>
            <a:blip r:embed="rId3" cstate="print"/>
            <a:srcRect l="2167" t="2335" r="3667" b="3712"/>
            <a:stretch>
              <a:fillRect/>
            </a:stretch>
          </p:blipFill>
          <p:spPr bwMode="auto">
            <a:xfrm>
              <a:off x="2639683" y="2216989"/>
              <a:ext cx="4873924" cy="3942271"/>
            </a:xfrm>
            <a:prstGeom prst="rect">
              <a:avLst/>
            </a:prstGeom>
            <a:noFill/>
            <a:ln w="9525">
              <a:noFill/>
              <a:miter lim="800000"/>
              <a:headEnd/>
              <a:tailEnd/>
            </a:ln>
            <a:effectLst/>
          </p:spPr>
        </p:pic>
        <p:sp>
          <p:nvSpPr>
            <p:cNvPr id="47" name="正方形/長方形 46"/>
            <p:cNvSpPr/>
            <p:nvPr/>
          </p:nvSpPr>
          <p:spPr>
            <a:xfrm>
              <a:off x="707366" y="3111911"/>
              <a:ext cx="1674419" cy="104602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800" dirty="0" smtClean="0">
                  <a:latin typeface="Times New Roman" pitchFamily="18" charset="0"/>
                  <a:cs typeface="Times New Roman" pitchFamily="18" charset="0"/>
                </a:rPr>
                <a:t>RF Power</a:t>
              </a:r>
            </a:p>
            <a:p>
              <a:pPr algn="ctr"/>
              <a:r>
                <a:rPr lang="en-US" altLang="ja-JP" sz="2800" dirty="0" smtClean="0">
                  <a:latin typeface="Times New Roman" pitchFamily="18" charset="0"/>
                  <a:cs typeface="Times New Roman" pitchFamily="18" charset="0"/>
                </a:rPr>
                <a:t>Electrode</a:t>
              </a:r>
              <a:endParaRPr kumimoji="1" lang="ja-JP" altLang="en-US" dirty="0">
                <a:latin typeface="Times New Roman" pitchFamily="18" charset="0"/>
                <a:cs typeface="Times New Roman" pitchFamily="18" charset="0"/>
              </a:endParaRPr>
            </a:p>
          </p:txBody>
        </p:sp>
        <p:cxnSp>
          <p:nvCxnSpPr>
            <p:cNvPr id="48" name="カギ線コネクタ 47"/>
            <p:cNvCxnSpPr>
              <a:stCxn id="47" idx="3"/>
            </p:cNvCxnSpPr>
            <p:nvPr/>
          </p:nvCxnSpPr>
          <p:spPr>
            <a:xfrm flipV="1">
              <a:off x="2381785" y="3424688"/>
              <a:ext cx="637460" cy="210234"/>
            </a:xfrm>
            <a:prstGeom prst="bentConnector3">
              <a:avLst>
                <a:gd name="adj1" fmla="val 50000"/>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50" name="円/楕円 49"/>
            <p:cNvSpPr/>
            <p:nvPr/>
          </p:nvSpPr>
          <p:spPr>
            <a:xfrm>
              <a:off x="2984740" y="3347049"/>
              <a:ext cx="138022" cy="138023"/>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56"/>
            <p:cNvGrpSpPr/>
            <p:nvPr/>
          </p:nvGrpSpPr>
          <p:grpSpPr>
            <a:xfrm>
              <a:off x="1721981" y="4917057"/>
              <a:ext cx="1107486" cy="718309"/>
              <a:chOff x="6759858" y="3020336"/>
              <a:chExt cx="918649" cy="415294"/>
            </a:xfrm>
          </p:grpSpPr>
          <p:cxnSp>
            <p:nvCxnSpPr>
              <p:cNvPr id="51" name="直線コネクタ 50"/>
              <p:cNvCxnSpPr/>
              <p:nvPr/>
            </p:nvCxnSpPr>
            <p:spPr>
              <a:xfrm>
                <a:off x="6935811" y="3020336"/>
                <a:ext cx="2103" cy="3432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6759858" y="3363558"/>
                <a:ext cx="335987" cy="24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6840368" y="3403197"/>
                <a:ext cx="19973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6886818" y="3435629"/>
                <a:ext cx="106837"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6935812" y="3020336"/>
                <a:ext cx="742695" cy="539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9" name="円/楕円 58"/>
            <p:cNvSpPr/>
            <p:nvPr/>
          </p:nvSpPr>
          <p:spPr>
            <a:xfrm>
              <a:off x="2748952" y="4845170"/>
              <a:ext cx="138022" cy="138023"/>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bwMode="auto">
            <a:xfrm>
              <a:off x="707366" y="4623683"/>
              <a:ext cx="1682153" cy="523220"/>
            </a:xfrm>
            <a:prstGeom prst="rect">
              <a:avLst/>
            </a:prstGeom>
            <a:noFill/>
            <a:ln w="9525">
              <a:noFill/>
              <a:miter lim="800000"/>
              <a:headEnd/>
              <a:tailEnd/>
            </a:ln>
          </p:spPr>
          <p:txBody>
            <a:bodyPr wrap="square" rtlCol="0">
              <a:spAutoFit/>
            </a:bodyPr>
            <a:lstStyle/>
            <a:p>
              <a:r>
                <a:rPr kumimoji="1" lang="en-US" altLang="ja-JP" sz="2800" dirty="0" smtClean="0">
                  <a:solidFill>
                    <a:srgbClr val="FFFF00"/>
                  </a:solidFill>
                  <a:latin typeface="Times New Roman" pitchFamily="18" charset="0"/>
                  <a:cs typeface="Times New Roman" pitchFamily="18" charset="0"/>
                </a:rPr>
                <a:t>Ground</a:t>
              </a:r>
              <a:endParaRPr kumimoji="1" lang="ja-JP" altLang="en-US" sz="2800" dirty="0">
                <a:solidFill>
                  <a:srgbClr val="FFFF00"/>
                </a:solidFill>
                <a:latin typeface="Times New Roman" pitchFamily="18" charset="0"/>
                <a:cs typeface="Times New Roman" pitchFamily="18" charset="0"/>
              </a:endParaRPr>
            </a:p>
          </p:txBody>
        </p:sp>
      </p:grpSp>
      <p:sp>
        <p:nvSpPr>
          <p:cNvPr id="63" name="右矢印 62"/>
          <p:cNvSpPr/>
          <p:nvPr/>
        </p:nvSpPr>
        <p:spPr>
          <a:xfrm rot="9352514">
            <a:off x="6712671" y="3102134"/>
            <a:ext cx="957532" cy="371528"/>
          </a:xfrm>
          <a:prstGeom prst="rightArrow">
            <a:avLst>
              <a:gd name="adj1" fmla="val 50000"/>
              <a:gd name="adj2" fmla="val 8090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68" name="テキスト ボックス 67"/>
          <p:cNvSpPr txBox="1"/>
          <p:nvPr/>
        </p:nvSpPr>
        <p:spPr bwMode="auto">
          <a:xfrm>
            <a:off x="7694763" y="1849515"/>
            <a:ext cx="2592237" cy="224676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rtlCol="0">
            <a:spAutoFit/>
          </a:bodyPr>
          <a:lstStyle/>
          <a:p>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plasma is produced between an electrode and chambers.</a:t>
            </a:r>
            <a:endParaRPr kumimoji="1" lang="ja-JP" altLang="en-US"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0" name="稲妻 69"/>
          <p:cNvSpPr/>
          <p:nvPr/>
        </p:nvSpPr>
        <p:spPr>
          <a:xfrm rot="7370327">
            <a:off x="5960291" y="4329324"/>
            <a:ext cx="801709" cy="681823"/>
          </a:xfrm>
          <a:prstGeom prst="lightningBolt">
            <a:avLst/>
          </a:prstGeom>
          <a:solidFill>
            <a:srgbClr val="FF00FF"/>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71" name="テキスト ボックス 70"/>
          <p:cNvSpPr txBox="1"/>
          <p:nvPr/>
        </p:nvSpPr>
        <p:spPr bwMode="auto">
          <a:xfrm>
            <a:off x="6878176" y="4177434"/>
            <a:ext cx="2915727" cy="1384995"/>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rtlCol="0">
            <a:spAutoFit/>
          </a:bodyPr>
          <a:lstStyle/>
          <a:p>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Ultraviolet rays are included in the plasma emission.</a:t>
            </a:r>
            <a:endParaRPr kumimoji="1" lang="ja-JP" altLang="en-US"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4" name="稲妻 73"/>
          <p:cNvSpPr/>
          <p:nvPr/>
        </p:nvSpPr>
        <p:spPr>
          <a:xfrm rot="7370327">
            <a:off x="5970110" y="4813012"/>
            <a:ext cx="701556" cy="712239"/>
          </a:xfrm>
          <a:prstGeom prst="lightningBolt">
            <a:avLst/>
          </a:prstGeom>
          <a:solidFill>
            <a:srgbClr val="FF00FF"/>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80" name="線吹き出し 2 (枠付き) 79"/>
          <p:cNvSpPr/>
          <p:nvPr/>
        </p:nvSpPr>
        <p:spPr>
          <a:xfrm>
            <a:off x="7142670" y="6008645"/>
            <a:ext cx="1514631" cy="301230"/>
          </a:xfrm>
          <a:prstGeom prst="borderCallout2">
            <a:avLst>
              <a:gd name="adj1" fmla="val 18750"/>
              <a:gd name="adj2" fmla="val -8333"/>
              <a:gd name="adj3" fmla="val 18750"/>
              <a:gd name="adj4" fmla="val -16667"/>
              <a:gd name="adj5" fmla="val -89825"/>
              <a:gd name="adj6" fmla="val -34545"/>
            </a:avLst>
          </a:prstGeom>
          <a:noFill/>
          <a:ln w="38100">
            <a:headEnd type="none" w="med" len="med"/>
            <a:tailEnd type="arrow" w="med" len="me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smtClean="0">
                <a:solidFill>
                  <a:srgbClr val="FFFF00"/>
                </a:solidFill>
                <a:latin typeface="Times New Roman" pitchFamily="18" charset="0"/>
                <a:cs typeface="Times New Roman" pitchFamily="18" charset="0"/>
              </a:rPr>
              <a:t>Chamber</a:t>
            </a:r>
            <a:endParaRPr kumimoji="1" lang="ja-JP" altLang="en-US" sz="2400" dirty="0">
              <a:solidFill>
                <a:srgbClr val="FFFF00"/>
              </a:solidFill>
              <a:latin typeface="Times New Roman" pitchFamily="18" charset="0"/>
              <a:cs typeface="Times New Roman" pitchFamily="18" charset="0"/>
            </a:endParaRPr>
          </a:p>
        </p:txBody>
      </p:sp>
      <p:sp>
        <p:nvSpPr>
          <p:cNvPr id="81" name="線吹き出し 2 (枠付き) 80"/>
          <p:cNvSpPr/>
          <p:nvPr/>
        </p:nvSpPr>
        <p:spPr>
          <a:xfrm>
            <a:off x="5794074" y="6341806"/>
            <a:ext cx="1514631" cy="353962"/>
          </a:xfrm>
          <a:prstGeom prst="borderCallout2">
            <a:avLst>
              <a:gd name="adj1" fmla="val 18750"/>
              <a:gd name="adj2" fmla="val -8333"/>
              <a:gd name="adj3" fmla="val 18750"/>
              <a:gd name="adj4" fmla="val -16667"/>
              <a:gd name="adj5" fmla="val -212681"/>
              <a:gd name="adj6" fmla="val -34545"/>
            </a:avLst>
          </a:prstGeom>
          <a:noFill/>
          <a:ln w="38100">
            <a:headEnd type="none" w="med" len="med"/>
            <a:tailEnd type="arrow" w="med" len="me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smtClean="0">
                <a:solidFill>
                  <a:srgbClr val="FFFF00"/>
                </a:solidFill>
                <a:latin typeface="Times New Roman" pitchFamily="18" charset="0"/>
                <a:cs typeface="Times New Roman" pitchFamily="18" charset="0"/>
              </a:rPr>
              <a:t>Electrode</a:t>
            </a:r>
            <a:endParaRPr kumimoji="1" lang="ja-JP" altLang="en-US" sz="2400" dirty="0">
              <a:solidFill>
                <a:srgbClr val="FFFF00"/>
              </a:solidFill>
              <a:latin typeface="Times New Roman" pitchFamily="18" charset="0"/>
              <a:cs typeface="Times New Roman" pitchFamily="18" charset="0"/>
            </a:endParaRPr>
          </a:p>
        </p:txBody>
      </p:sp>
      <p:sp>
        <p:nvSpPr>
          <p:cNvPr id="82" name="スライド番号プレースホルダ 3"/>
          <p:cNvSpPr>
            <a:spLocks noGrp="1"/>
          </p:cNvSpPr>
          <p:nvPr>
            <p:ph type="sldNum" sz="quarter" idx="12"/>
          </p:nvPr>
        </p:nvSpPr>
        <p:spPr>
          <a:xfrm>
            <a:off x="7457152" y="6330643"/>
            <a:ext cx="2400300" cy="365125"/>
          </a:xfrm>
          <a:noFill/>
        </p:spPr>
        <p:txBody>
          <a:bodyPr/>
          <a:lstStyle/>
          <a:p>
            <a:fld id="{4AE0D2CF-2DA0-4A12-B576-7DC89710F7F3}" type="slidenum">
              <a:rPr lang="en-US" altLang="ja-JP" smtClean="0">
                <a:solidFill>
                  <a:srgbClr val="FFFF00"/>
                </a:solidFill>
                <a:latin typeface="Times New Roman" pitchFamily="18" charset="0"/>
                <a:ea typeface="ＭＳ Ｐゴシック" charset="-128"/>
                <a:cs typeface="Times New Roman" pitchFamily="18" charset="0"/>
              </a:rPr>
              <a:pPr/>
              <a:t>21</a:t>
            </a:fld>
            <a:endParaRPr lang="en-US" altLang="ja-JP" dirty="0" smtClean="0">
              <a:solidFill>
                <a:srgbClr val="FFFF00"/>
              </a:solidFill>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xmlns="" val="2670286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321213" y="247971"/>
            <a:ext cx="7600950" cy="67710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en-US" altLang="ja-JP" sz="3800" dirty="0" smtClean="0">
                <a:solidFill>
                  <a:schemeClr val="bg1"/>
                </a:solidFill>
                <a:latin typeface="Times New Roman" pitchFamily="18" charset="0"/>
                <a:ea typeface="ＭＳ Ｐゴシック" pitchFamily="50" charset="-128"/>
                <a:cs typeface="Times New Roman" pitchFamily="18" charset="0"/>
              </a:rPr>
              <a:t>Plasma </a:t>
            </a:r>
            <a:r>
              <a:rPr lang="en-US" altLang="ja-JP" sz="3800" dirty="0" err="1" smtClean="0">
                <a:solidFill>
                  <a:schemeClr val="bg1"/>
                </a:solidFill>
                <a:latin typeface="Times New Roman" pitchFamily="18" charset="0"/>
                <a:ea typeface="ＭＳ Ｐゴシック" pitchFamily="50" charset="-128"/>
                <a:cs typeface="Times New Roman" pitchFamily="18" charset="0"/>
              </a:rPr>
              <a:t>Sterilisation</a:t>
            </a:r>
            <a:r>
              <a:rPr lang="en-US" altLang="ja-JP" sz="3800" dirty="0" smtClean="0">
                <a:solidFill>
                  <a:schemeClr val="bg1"/>
                </a:solidFill>
                <a:latin typeface="Times New Roman" pitchFamily="18" charset="0"/>
                <a:ea typeface="ＭＳ Ｐゴシック" pitchFamily="50" charset="-128"/>
                <a:cs typeface="Times New Roman" pitchFamily="18" charset="0"/>
              </a:rPr>
              <a:t> Mechanism</a:t>
            </a:r>
            <a:endParaRPr lang="ja-JP" altLang="en-US" sz="3800" dirty="0">
              <a:solidFill>
                <a:schemeClr val="bg1"/>
              </a:solidFill>
              <a:latin typeface="Times New Roman" pitchFamily="18" charset="0"/>
              <a:ea typeface="ＭＳ Ｐゴシック" pitchFamily="50" charset="-128"/>
              <a:cs typeface="Times New Roman" pitchFamily="18" charset="0"/>
            </a:endParaRPr>
          </a:p>
        </p:txBody>
      </p:sp>
      <p:sp>
        <p:nvSpPr>
          <p:cNvPr id="145" name="右矢印 144"/>
          <p:cNvSpPr/>
          <p:nvPr/>
        </p:nvSpPr>
        <p:spPr>
          <a:xfrm>
            <a:off x="4506604" y="2983448"/>
            <a:ext cx="698749" cy="109267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grpSp>
        <p:nvGrpSpPr>
          <p:cNvPr id="2" name="グループ化 153"/>
          <p:cNvGrpSpPr/>
          <p:nvPr/>
        </p:nvGrpSpPr>
        <p:grpSpPr>
          <a:xfrm>
            <a:off x="61350" y="1125941"/>
            <a:ext cx="5123214" cy="3450341"/>
            <a:chOff x="6214282" y="972126"/>
            <a:chExt cx="4202787" cy="2810357"/>
          </a:xfrm>
        </p:grpSpPr>
        <p:sp>
          <p:nvSpPr>
            <p:cNvPr id="65" name="テキスト ボックス 64"/>
            <p:cNvSpPr txBox="1"/>
            <p:nvPr/>
          </p:nvSpPr>
          <p:spPr bwMode="auto">
            <a:xfrm>
              <a:off x="6590596" y="1385976"/>
              <a:ext cx="1578134" cy="426170"/>
            </a:xfrm>
            <a:prstGeom prst="rect">
              <a:avLst/>
            </a:prstGeom>
            <a:noFill/>
            <a:ln w="9525">
              <a:noFill/>
              <a:miter lim="800000"/>
              <a:headEnd/>
              <a:tailEnd/>
            </a:ln>
          </p:spPr>
          <p:txBody>
            <a:bodyPr wrap="square" rtlCol="0">
              <a:spAutoFit/>
            </a:bodyPr>
            <a:lstStyle/>
            <a:p>
              <a:r>
                <a:rPr kumimoji="1" lang="en-US" altLang="ja-JP" sz="2800" dirty="0" smtClean="0">
                  <a:solidFill>
                    <a:srgbClr val="FFFF00"/>
                  </a:solidFill>
                  <a:latin typeface="Times New Roman" pitchFamily="18" charset="0"/>
                  <a:cs typeface="Times New Roman" pitchFamily="18" charset="0"/>
                </a:rPr>
                <a:t>Electrode</a:t>
              </a:r>
              <a:endParaRPr kumimoji="1" lang="ja-JP" altLang="en-US" sz="2800" dirty="0">
                <a:solidFill>
                  <a:srgbClr val="FFFF00"/>
                </a:solidFill>
                <a:latin typeface="Times New Roman" pitchFamily="18" charset="0"/>
                <a:cs typeface="Times New Roman" pitchFamily="18" charset="0"/>
              </a:endParaRPr>
            </a:p>
          </p:txBody>
        </p:sp>
        <p:sp>
          <p:nvSpPr>
            <p:cNvPr id="66" name="テキスト ボックス 65"/>
            <p:cNvSpPr txBox="1"/>
            <p:nvPr/>
          </p:nvSpPr>
          <p:spPr bwMode="auto">
            <a:xfrm>
              <a:off x="8395441" y="972126"/>
              <a:ext cx="1710402" cy="777134"/>
            </a:xfrm>
            <a:prstGeom prst="rect">
              <a:avLst/>
            </a:prstGeom>
            <a:noFill/>
            <a:ln w="9525">
              <a:noFill/>
              <a:miter lim="800000"/>
              <a:headEnd/>
              <a:tailEnd/>
            </a:ln>
          </p:spPr>
          <p:txBody>
            <a:bodyPr wrap="square" rtlCol="0">
              <a:spAutoFit/>
            </a:bodyPr>
            <a:lstStyle/>
            <a:p>
              <a:r>
                <a:rPr kumimoji="1" lang="en-US" altLang="ja-JP" sz="2800" dirty="0" smtClean="0">
                  <a:solidFill>
                    <a:srgbClr val="FFFF00"/>
                  </a:solidFill>
                  <a:latin typeface="Times New Roman" pitchFamily="18" charset="0"/>
                  <a:cs typeface="Times New Roman" pitchFamily="18" charset="0"/>
                </a:rPr>
                <a:t>Chamber (Ground)</a:t>
              </a:r>
              <a:endParaRPr kumimoji="1" lang="ja-JP" altLang="en-US" sz="2800" dirty="0">
                <a:solidFill>
                  <a:srgbClr val="FFFF00"/>
                </a:solidFill>
                <a:latin typeface="Times New Roman" pitchFamily="18" charset="0"/>
                <a:cs typeface="Times New Roman" pitchFamily="18" charset="0"/>
              </a:endParaRPr>
            </a:p>
          </p:txBody>
        </p:sp>
        <p:sp>
          <p:nvSpPr>
            <p:cNvPr id="67" name="稲妻 66"/>
            <p:cNvSpPr/>
            <p:nvPr/>
          </p:nvSpPr>
          <p:spPr>
            <a:xfrm>
              <a:off x="7746521" y="1880557"/>
              <a:ext cx="940280" cy="267420"/>
            </a:xfrm>
            <a:prstGeom prst="lightningBolt">
              <a:avLst/>
            </a:prstGeom>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2800"/>
            </a:p>
          </p:txBody>
        </p:sp>
        <p:grpSp>
          <p:nvGrpSpPr>
            <p:cNvPr id="4" name="グループ化 109"/>
            <p:cNvGrpSpPr/>
            <p:nvPr/>
          </p:nvGrpSpPr>
          <p:grpSpPr>
            <a:xfrm>
              <a:off x="6214282" y="1731034"/>
              <a:ext cx="4202787" cy="1555630"/>
              <a:chOff x="5814115" y="1903563"/>
              <a:chExt cx="5170643" cy="2202612"/>
            </a:xfrm>
          </p:grpSpPr>
          <p:sp>
            <p:nvSpPr>
              <p:cNvPr id="5" name="正方形/長方形 4"/>
              <p:cNvSpPr/>
              <p:nvPr/>
            </p:nvSpPr>
            <p:spPr>
              <a:xfrm>
                <a:off x="5814115" y="2886797"/>
                <a:ext cx="1230543" cy="110794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800" dirty="0" smtClean="0">
                    <a:latin typeface="Times New Roman" pitchFamily="18" charset="0"/>
                    <a:cs typeface="Times New Roman" pitchFamily="18" charset="0"/>
                  </a:rPr>
                  <a:t>RF Power</a:t>
                </a:r>
                <a:endParaRPr kumimoji="1" lang="ja-JP" altLang="en-US" sz="2800" dirty="0">
                  <a:latin typeface="Times New Roman" pitchFamily="18" charset="0"/>
                  <a:cs typeface="Times New Roman" pitchFamily="18" charset="0"/>
                </a:endParaRPr>
              </a:p>
            </p:txBody>
          </p:sp>
          <p:cxnSp>
            <p:nvCxnSpPr>
              <p:cNvPr id="7" name="カギ線コネクタ 6"/>
              <p:cNvCxnSpPr>
                <a:stCxn id="5" idx="3"/>
                <a:endCxn id="61" idx="1"/>
              </p:cNvCxnSpPr>
              <p:nvPr/>
            </p:nvCxnSpPr>
            <p:spPr>
              <a:xfrm flipV="1">
                <a:off x="7044658" y="2932982"/>
                <a:ext cx="322299" cy="507787"/>
              </a:xfrm>
              <a:prstGeom prst="bentConnector3">
                <a:avLst>
                  <a:gd name="adj1" fmla="val 50000"/>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nvGrpSpPr>
              <p:cNvPr id="6" name="グループ化 71"/>
              <p:cNvGrpSpPr/>
              <p:nvPr/>
            </p:nvGrpSpPr>
            <p:grpSpPr>
              <a:xfrm>
                <a:off x="9604454" y="3441940"/>
                <a:ext cx="455014" cy="664235"/>
                <a:chOff x="2047715" y="4295955"/>
                <a:chExt cx="455014" cy="664235"/>
              </a:xfrm>
            </p:grpSpPr>
            <p:cxnSp>
              <p:nvCxnSpPr>
                <p:cNvPr id="12" name="直線コネクタ 11"/>
                <p:cNvCxnSpPr/>
                <p:nvPr/>
              </p:nvCxnSpPr>
              <p:spPr>
                <a:xfrm>
                  <a:off x="2286001" y="4295955"/>
                  <a:ext cx="2848" cy="5489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2047715" y="4844915"/>
                  <a:ext cx="455014" cy="384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156746" y="4908316"/>
                  <a:ext cx="27049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2219652" y="4960189"/>
                  <a:ext cx="144685"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5" name="テキスト ボックス 54"/>
              <p:cNvSpPr txBox="1"/>
              <p:nvPr/>
            </p:nvSpPr>
            <p:spPr bwMode="auto">
              <a:xfrm>
                <a:off x="9282021" y="2713581"/>
                <a:ext cx="1702737" cy="603414"/>
              </a:xfrm>
              <a:prstGeom prst="rect">
                <a:avLst/>
              </a:prstGeom>
              <a:noFill/>
              <a:ln w="9525">
                <a:noFill/>
                <a:miter lim="800000"/>
                <a:headEnd/>
                <a:tailEnd/>
              </a:ln>
            </p:spPr>
            <p:txBody>
              <a:bodyPr wrap="square" rtlCol="0">
                <a:spAutoFit/>
              </a:bodyPr>
              <a:lstStyle/>
              <a:p>
                <a:r>
                  <a:rPr kumimoji="1" lang="en-US" altLang="ja-JP" sz="2800" dirty="0" smtClean="0">
                    <a:solidFill>
                      <a:srgbClr val="FFFF00"/>
                    </a:solidFill>
                    <a:latin typeface="Times New Roman" pitchFamily="18" charset="0"/>
                    <a:cs typeface="Times New Roman" pitchFamily="18" charset="0"/>
                  </a:rPr>
                  <a:t>Ground</a:t>
                </a:r>
                <a:endParaRPr kumimoji="1" lang="ja-JP" altLang="en-US" sz="2800" dirty="0">
                  <a:solidFill>
                    <a:srgbClr val="FFFF00"/>
                  </a:solidFill>
                  <a:latin typeface="Times New Roman" pitchFamily="18" charset="0"/>
                  <a:cs typeface="Times New Roman" pitchFamily="18" charset="0"/>
                </a:endParaRPr>
              </a:p>
            </p:txBody>
          </p:sp>
          <p:sp>
            <p:nvSpPr>
              <p:cNvPr id="61" name="正方形/長方形 60"/>
              <p:cNvSpPr/>
              <p:nvPr/>
            </p:nvSpPr>
            <p:spPr>
              <a:xfrm>
                <a:off x="7366958" y="1906438"/>
                <a:ext cx="293298" cy="2053087"/>
              </a:xfrm>
              <a:prstGeom prst="rect">
                <a:avLst/>
              </a:prstGeom>
              <a:solidFill>
                <a:schemeClr val="bg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62" name="正方形/長方形 61"/>
              <p:cNvSpPr/>
              <p:nvPr/>
            </p:nvSpPr>
            <p:spPr>
              <a:xfrm>
                <a:off x="8942716" y="1903563"/>
                <a:ext cx="293298" cy="2090467"/>
              </a:xfrm>
              <a:prstGeom prst="rect">
                <a:avLst/>
              </a:prstGeom>
              <a:solidFill>
                <a:schemeClr val="tx1">
                  <a:lumMod val="50000"/>
                  <a:lumOff val="5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cxnSp>
            <p:nvCxnSpPr>
              <p:cNvPr id="73" name="直線コネクタ 72"/>
              <p:cNvCxnSpPr/>
              <p:nvPr/>
            </p:nvCxnSpPr>
            <p:spPr>
              <a:xfrm flipH="1">
                <a:off x="9230240" y="3450566"/>
                <a:ext cx="612500" cy="26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4" name="テキスト ボックス 83"/>
            <p:cNvSpPr txBox="1"/>
            <p:nvPr/>
          </p:nvSpPr>
          <p:spPr bwMode="auto">
            <a:xfrm>
              <a:off x="6805187" y="3356312"/>
              <a:ext cx="2919876" cy="426171"/>
            </a:xfrm>
            <a:prstGeom prst="rect">
              <a:avLst/>
            </a:prstGeom>
            <a:noFill/>
            <a:ln w="9525">
              <a:noFill/>
              <a:miter lim="800000"/>
              <a:headEnd/>
              <a:tailEnd/>
            </a:ln>
          </p:spPr>
          <p:txBody>
            <a:bodyPr wrap="square" rtlCol="0">
              <a:spAutoFit/>
            </a:bodyPr>
            <a:lstStyle/>
            <a:p>
              <a:r>
                <a:rPr kumimoji="1" lang="en-US" altLang="ja-JP" sz="2800" dirty="0" smtClean="0">
                  <a:solidFill>
                    <a:srgbClr val="FFFF00"/>
                  </a:solidFill>
                  <a:latin typeface="Times New Roman" pitchFamily="18" charset="0"/>
                  <a:cs typeface="Times New Roman" pitchFamily="18" charset="0"/>
                </a:rPr>
                <a:t>Electro-magnetic field</a:t>
              </a:r>
              <a:endParaRPr kumimoji="1" lang="ja-JP" altLang="en-US" sz="2800" dirty="0">
                <a:solidFill>
                  <a:srgbClr val="FFFF00"/>
                </a:solidFill>
                <a:latin typeface="Times New Roman" pitchFamily="18" charset="0"/>
                <a:cs typeface="Times New Roman" pitchFamily="18" charset="0"/>
              </a:endParaRPr>
            </a:p>
          </p:txBody>
        </p:sp>
        <p:cxnSp>
          <p:nvCxnSpPr>
            <p:cNvPr id="86" name="直線矢印コネクタ 85"/>
            <p:cNvCxnSpPr/>
            <p:nvPr/>
          </p:nvCxnSpPr>
          <p:spPr>
            <a:xfrm flipH="1" flipV="1">
              <a:off x="8162230" y="3010599"/>
              <a:ext cx="7941" cy="465839"/>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46" name="稲妻 145"/>
            <p:cNvSpPr/>
            <p:nvPr/>
          </p:nvSpPr>
          <p:spPr>
            <a:xfrm>
              <a:off x="7743645" y="2291749"/>
              <a:ext cx="940280" cy="267420"/>
            </a:xfrm>
            <a:prstGeom prst="lightningBolt">
              <a:avLst/>
            </a:prstGeom>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2800"/>
            </a:p>
          </p:txBody>
        </p:sp>
        <p:sp>
          <p:nvSpPr>
            <p:cNvPr id="147" name="稲妻 146"/>
            <p:cNvSpPr/>
            <p:nvPr/>
          </p:nvSpPr>
          <p:spPr>
            <a:xfrm>
              <a:off x="7726393" y="2705818"/>
              <a:ext cx="940280" cy="267420"/>
            </a:xfrm>
            <a:prstGeom prst="lightningBolt">
              <a:avLst/>
            </a:prstGeom>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2800"/>
            </a:p>
          </p:txBody>
        </p:sp>
      </p:grpSp>
      <p:sp>
        <p:nvSpPr>
          <p:cNvPr id="203" name="テキスト ボックス 202"/>
          <p:cNvSpPr txBox="1"/>
          <p:nvPr/>
        </p:nvSpPr>
        <p:spPr bwMode="auto">
          <a:xfrm>
            <a:off x="61350" y="4864066"/>
            <a:ext cx="5684723" cy="1815882"/>
          </a:xfrm>
          <a:prstGeom prst="rect">
            <a:avLst/>
          </a:prstGeom>
          <a:noFill/>
          <a:ln w="9525">
            <a:noFill/>
            <a:miter lim="800000"/>
            <a:headEnd/>
            <a:tailEnd/>
          </a:ln>
        </p:spPr>
        <p:txBody>
          <a:bodyPr wrap="square" rtlCol="0">
            <a:spAutoFit/>
          </a:bodyPr>
          <a:lstStyle/>
          <a:p>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Ⅰ. When a high-frequency voltage is applied to the electrode, the electro-magnetic field</a:t>
            </a:r>
            <a:r>
              <a:rPr lang="ja-JP" altLang="en-US"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is produced between an electrode and chambers.</a:t>
            </a:r>
            <a:endParaRPr kumimoji="1" lang="ja-JP" altLang="en-US"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8" name="グループ化 235"/>
          <p:cNvGrpSpPr/>
          <p:nvPr/>
        </p:nvGrpSpPr>
        <p:grpSpPr>
          <a:xfrm>
            <a:off x="5279094" y="1259953"/>
            <a:ext cx="4897292" cy="3578902"/>
            <a:chOff x="6201692" y="997742"/>
            <a:chExt cx="4017454" cy="2915070"/>
          </a:xfrm>
        </p:grpSpPr>
        <p:sp>
          <p:nvSpPr>
            <p:cNvPr id="237" name="テキスト ボックス 236"/>
            <p:cNvSpPr txBox="1"/>
            <p:nvPr/>
          </p:nvSpPr>
          <p:spPr bwMode="auto">
            <a:xfrm>
              <a:off x="6799018" y="1385976"/>
              <a:ext cx="1369712" cy="426170"/>
            </a:xfrm>
            <a:prstGeom prst="rect">
              <a:avLst/>
            </a:prstGeom>
            <a:noFill/>
            <a:ln w="9525">
              <a:noFill/>
              <a:miter lim="800000"/>
              <a:headEnd/>
              <a:tailEnd/>
            </a:ln>
          </p:spPr>
          <p:txBody>
            <a:bodyPr wrap="square" rtlCol="0">
              <a:spAutoFit/>
            </a:bodyPr>
            <a:lstStyle/>
            <a:p>
              <a:r>
                <a:rPr kumimoji="1" lang="en-US" altLang="ja-JP" sz="2800" dirty="0" smtClean="0">
                  <a:solidFill>
                    <a:srgbClr val="FFFF00"/>
                  </a:solidFill>
                  <a:latin typeface="Times New Roman" pitchFamily="18" charset="0"/>
                  <a:cs typeface="Times New Roman" pitchFamily="18" charset="0"/>
                </a:rPr>
                <a:t>Electrode</a:t>
              </a:r>
              <a:endParaRPr kumimoji="1" lang="ja-JP" altLang="en-US" sz="2800" dirty="0">
                <a:solidFill>
                  <a:srgbClr val="FFFF00"/>
                </a:solidFill>
                <a:latin typeface="Times New Roman" pitchFamily="18" charset="0"/>
                <a:cs typeface="Times New Roman" pitchFamily="18" charset="0"/>
              </a:endParaRPr>
            </a:p>
          </p:txBody>
        </p:sp>
        <p:sp>
          <p:nvSpPr>
            <p:cNvPr id="238" name="テキスト ボックス 237"/>
            <p:cNvSpPr txBox="1"/>
            <p:nvPr/>
          </p:nvSpPr>
          <p:spPr bwMode="auto">
            <a:xfrm>
              <a:off x="8395442" y="997742"/>
              <a:ext cx="1509137" cy="777134"/>
            </a:xfrm>
            <a:prstGeom prst="rect">
              <a:avLst/>
            </a:prstGeom>
            <a:noFill/>
            <a:ln w="9525">
              <a:noFill/>
              <a:miter lim="800000"/>
              <a:headEnd/>
              <a:tailEnd/>
            </a:ln>
          </p:spPr>
          <p:txBody>
            <a:bodyPr wrap="square" rtlCol="0">
              <a:spAutoFit/>
            </a:bodyPr>
            <a:lstStyle/>
            <a:p>
              <a:r>
                <a:rPr kumimoji="1" lang="en-US" altLang="ja-JP" sz="2800" dirty="0" smtClean="0">
                  <a:solidFill>
                    <a:srgbClr val="FFFF00"/>
                  </a:solidFill>
                  <a:latin typeface="Times New Roman" pitchFamily="18" charset="0"/>
                  <a:cs typeface="Times New Roman" pitchFamily="18" charset="0"/>
                </a:rPr>
                <a:t>Chamber (Ground)</a:t>
              </a:r>
              <a:endParaRPr kumimoji="1" lang="ja-JP" altLang="en-US" sz="2800" dirty="0">
                <a:solidFill>
                  <a:srgbClr val="FFFF00"/>
                </a:solidFill>
                <a:latin typeface="Times New Roman" pitchFamily="18" charset="0"/>
                <a:cs typeface="Times New Roman" pitchFamily="18" charset="0"/>
              </a:endParaRPr>
            </a:p>
          </p:txBody>
        </p:sp>
        <p:sp>
          <p:nvSpPr>
            <p:cNvPr id="239" name="稲妻 238"/>
            <p:cNvSpPr/>
            <p:nvPr/>
          </p:nvSpPr>
          <p:spPr>
            <a:xfrm>
              <a:off x="7746521" y="1880557"/>
              <a:ext cx="940280" cy="267420"/>
            </a:xfrm>
            <a:prstGeom prst="lightningBolt">
              <a:avLst/>
            </a:prstGeom>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2800"/>
            </a:p>
          </p:txBody>
        </p:sp>
        <p:grpSp>
          <p:nvGrpSpPr>
            <p:cNvPr id="9" name="グループ化 109"/>
            <p:cNvGrpSpPr/>
            <p:nvPr/>
          </p:nvGrpSpPr>
          <p:grpSpPr>
            <a:xfrm>
              <a:off x="6201692" y="1731034"/>
              <a:ext cx="4017454" cy="1555630"/>
              <a:chOff x="5798626" y="1903563"/>
              <a:chExt cx="4942630" cy="2202612"/>
            </a:xfrm>
          </p:grpSpPr>
          <p:sp>
            <p:nvSpPr>
              <p:cNvPr id="245" name="正方形/長方形 244"/>
              <p:cNvSpPr/>
              <p:nvPr/>
            </p:nvSpPr>
            <p:spPr>
              <a:xfrm>
                <a:off x="5798626" y="2886797"/>
                <a:ext cx="1246033" cy="109723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800" dirty="0" smtClean="0">
                    <a:latin typeface="Times New Roman" pitchFamily="18" charset="0"/>
                    <a:cs typeface="Times New Roman" pitchFamily="18" charset="0"/>
                  </a:rPr>
                  <a:t>RF Power</a:t>
                </a:r>
                <a:endParaRPr kumimoji="1" lang="ja-JP" altLang="en-US" sz="2800" dirty="0">
                  <a:latin typeface="Times New Roman" pitchFamily="18" charset="0"/>
                  <a:cs typeface="Times New Roman" pitchFamily="18" charset="0"/>
                </a:endParaRPr>
              </a:p>
            </p:txBody>
          </p:sp>
          <p:cxnSp>
            <p:nvCxnSpPr>
              <p:cNvPr id="246" name="カギ線コネクタ 245"/>
              <p:cNvCxnSpPr>
                <a:stCxn id="245" idx="3"/>
                <a:endCxn id="249" idx="1"/>
              </p:cNvCxnSpPr>
              <p:nvPr/>
            </p:nvCxnSpPr>
            <p:spPr>
              <a:xfrm flipV="1">
                <a:off x="7044658" y="2932982"/>
                <a:ext cx="322300" cy="502432"/>
              </a:xfrm>
              <a:prstGeom prst="bentConnector3">
                <a:avLst>
                  <a:gd name="adj1" fmla="val 50000"/>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nvGrpSpPr>
              <p:cNvPr id="10" name="グループ化 71"/>
              <p:cNvGrpSpPr/>
              <p:nvPr/>
            </p:nvGrpSpPr>
            <p:grpSpPr>
              <a:xfrm>
                <a:off x="9604454" y="3441940"/>
                <a:ext cx="455014" cy="664235"/>
                <a:chOff x="2047715" y="4295955"/>
                <a:chExt cx="455014" cy="664235"/>
              </a:xfrm>
            </p:grpSpPr>
            <p:cxnSp>
              <p:nvCxnSpPr>
                <p:cNvPr id="252" name="直線コネクタ 251"/>
                <p:cNvCxnSpPr/>
                <p:nvPr/>
              </p:nvCxnSpPr>
              <p:spPr>
                <a:xfrm>
                  <a:off x="2286001" y="4295955"/>
                  <a:ext cx="2848" cy="5489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直線コネクタ 12"/>
                <p:cNvCxnSpPr/>
                <p:nvPr/>
              </p:nvCxnSpPr>
              <p:spPr>
                <a:xfrm flipH="1">
                  <a:off x="2047715" y="4844915"/>
                  <a:ext cx="455014" cy="384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直線コネクタ 253"/>
                <p:cNvCxnSpPr/>
                <p:nvPr/>
              </p:nvCxnSpPr>
              <p:spPr>
                <a:xfrm flipH="1">
                  <a:off x="2156746" y="4908316"/>
                  <a:ext cx="27049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p:nvPr/>
              </p:nvCxnSpPr>
              <p:spPr>
                <a:xfrm flipH="1">
                  <a:off x="2219652" y="4960189"/>
                  <a:ext cx="144685"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8" name="テキスト ボックス 247"/>
              <p:cNvSpPr txBox="1"/>
              <p:nvPr/>
            </p:nvSpPr>
            <p:spPr bwMode="auto">
              <a:xfrm>
                <a:off x="9282021" y="2866656"/>
                <a:ext cx="1459235" cy="603414"/>
              </a:xfrm>
              <a:prstGeom prst="rect">
                <a:avLst/>
              </a:prstGeom>
              <a:noFill/>
              <a:ln w="9525">
                <a:noFill/>
                <a:miter lim="800000"/>
                <a:headEnd/>
                <a:tailEnd/>
              </a:ln>
            </p:spPr>
            <p:txBody>
              <a:bodyPr wrap="square" rtlCol="0">
                <a:spAutoFit/>
              </a:bodyPr>
              <a:lstStyle/>
              <a:p>
                <a:r>
                  <a:rPr kumimoji="1" lang="en-US" altLang="ja-JP" sz="2800" dirty="0" smtClean="0">
                    <a:solidFill>
                      <a:srgbClr val="FFFF00"/>
                    </a:solidFill>
                    <a:latin typeface="Times New Roman" pitchFamily="18" charset="0"/>
                    <a:cs typeface="Times New Roman" pitchFamily="18" charset="0"/>
                  </a:rPr>
                  <a:t>Ground</a:t>
                </a:r>
                <a:endParaRPr kumimoji="1" lang="ja-JP" altLang="en-US" sz="2800" dirty="0">
                  <a:solidFill>
                    <a:srgbClr val="FFFF00"/>
                  </a:solidFill>
                  <a:latin typeface="Times New Roman" pitchFamily="18" charset="0"/>
                  <a:cs typeface="Times New Roman" pitchFamily="18" charset="0"/>
                </a:endParaRPr>
              </a:p>
            </p:txBody>
          </p:sp>
          <p:sp>
            <p:nvSpPr>
              <p:cNvPr id="249" name="正方形/長方形 248"/>
              <p:cNvSpPr/>
              <p:nvPr/>
            </p:nvSpPr>
            <p:spPr>
              <a:xfrm>
                <a:off x="7366958" y="1906438"/>
                <a:ext cx="293298" cy="2053087"/>
              </a:xfrm>
              <a:prstGeom prst="rect">
                <a:avLst/>
              </a:prstGeom>
              <a:solidFill>
                <a:schemeClr val="bg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250" name="正方形/長方形 249"/>
              <p:cNvSpPr/>
              <p:nvPr/>
            </p:nvSpPr>
            <p:spPr>
              <a:xfrm>
                <a:off x="8942716" y="1903563"/>
                <a:ext cx="293298" cy="2090467"/>
              </a:xfrm>
              <a:prstGeom prst="rect">
                <a:avLst/>
              </a:prstGeom>
              <a:solidFill>
                <a:schemeClr val="tx1">
                  <a:lumMod val="50000"/>
                  <a:lumOff val="5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cxnSp>
            <p:nvCxnSpPr>
              <p:cNvPr id="251" name="直線コネクタ 250"/>
              <p:cNvCxnSpPr/>
              <p:nvPr/>
            </p:nvCxnSpPr>
            <p:spPr>
              <a:xfrm flipH="1">
                <a:off x="9230240" y="3450566"/>
                <a:ext cx="612500" cy="26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1" name="テキスト ボックス 240"/>
            <p:cNvSpPr txBox="1"/>
            <p:nvPr/>
          </p:nvSpPr>
          <p:spPr bwMode="auto">
            <a:xfrm>
              <a:off x="7722700" y="3486641"/>
              <a:ext cx="1189367" cy="426171"/>
            </a:xfrm>
            <a:prstGeom prst="rect">
              <a:avLst/>
            </a:prstGeom>
            <a:noFill/>
            <a:ln w="9525">
              <a:noFill/>
              <a:miter lim="800000"/>
              <a:headEnd/>
              <a:tailEnd/>
            </a:ln>
          </p:spPr>
          <p:txBody>
            <a:bodyPr wrap="square" rtlCol="0">
              <a:spAutoFit/>
            </a:bodyPr>
            <a:lstStyle/>
            <a:p>
              <a:r>
                <a:rPr kumimoji="1" lang="en-US" altLang="ja-JP" sz="2800" dirty="0" smtClean="0">
                  <a:solidFill>
                    <a:srgbClr val="FFFF00"/>
                  </a:solidFill>
                  <a:latin typeface="Times New Roman" pitchFamily="18" charset="0"/>
                  <a:cs typeface="Times New Roman" pitchFamily="18" charset="0"/>
                </a:rPr>
                <a:t>Plasma</a:t>
              </a:r>
              <a:endParaRPr kumimoji="1" lang="ja-JP" altLang="en-US" sz="2800" dirty="0">
                <a:solidFill>
                  <a:srgbClr val="FFFF00"/>
                </a:solidFill>
                <a:latin typeface="Times New Roman" pitchFamily="18" charset="0"/>
                <a:cs typeface="Times New Roman" pitchFamily="18" charset="0"/>
              </a:endParaRPr>
            </a:p>
          </p:txBody>
        </p:sp>
        <p:cxnSp>
          <p:nvCxnSpPr>
            <p:cNvPr id="242" name="直線矢印コネクタ 241"/>
            <p:cNvCxnSpPr>
              <a:stCxn id="241" idx="0"/>
              <a:endCxn id="204" idx="4"/>
            </p:cNvCxnSpPr>
            <p:nvPr/>
          </p:nvCxnSpPr>
          <p:spPr>
            <a:xfrm flipH="1" flipV="1">
              <a:off x="8247055" y="3204764"/>
              <a:ext cx="70329" cy="281878"/>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43" name="稲妻 242"/>
            <p:cNvSpPr/>
            <p:nvPr/>
          </p:nvSpPr>
          <p:spPr>
            <a:xfrm>
              <a:off x="7743645" y="2291749"/>
              <a:ext cx="940280" cy="267420"/>
            </a:xfrm>
            <a:prstGeom prst="lightningBolt">
              <a:avLst/>
            </a:prstGeom>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2800"/>
            </a:p>
          </p:txBody>
        </p:sp>
        <p:sp>
          <p:nvSpPr>
            <p:cNvPr id="244" name="稲妻 243"/>
            <p:cNvSpPr/>
            <p:nvPr/>
          </p:nvSpPr>
          <p:spPr>
            <a:xfrm>
              <a:off x="7726393" y="2705818"/>
              <a:ext cx="940280" cy="267420"/>
            </a:xfrm>
            <a:prstGeom prst="lightningBolt">
              <a:avLst/>
            </a:prstGeom>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2800"/>
            </a:p>
          </p:txBody>
        </p:sp>
      </p:grpSp>
      <p:sp>
        <p:nvSpPr>
          <p:cNvPr id="204" name="円/楕円 203"/>
          <p:cNvSpPr/>
          <p:nvPr/>
        </p:nvSpPr>
        <p:spPr>
          <a:xfrm>
            <a:off x="7185804" y="2235657"/>
            <a:ext cx="1173192" cy="1733910"/>
          </a:xfrm>
          <a:prstGeom prst="ellipse">
            <a:avLst/>
          </a:prstGeom>
          <a:solidFill>
            <a:srgbClr val="00FFFF">
              <a:alpha val="77647"/>
            </a:srgbClr>
          </a:solidFill>
          <a:ln>
            <a:solidFill>
              <a:srgbClr val="FF99CC"/>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267" name="テキスト ボックス 266"/>
          <p:cNvSpPr txBox="1"/>
          <p:nvPr/>
        </p:nvSpPr>
        <p:spPr bwMode="auto">
          <a:xfrm>
            <a:off x="5864058" y="4864066"/>
            <a:ext cx="4774721" cy="1815882"/>
          </a:xfrm>
          <a:prstGeom prst="rect">
            <a:avLst/>
          </a:prstGeom>
          <a:noFill/>
          <a:ln w="9525">
            <a:noFill/>
            <a:miter lim="800000"/>
            <a:headEnd/>
            <a:tailEnd/>
          </a:ln>
        </p:spPr>
        <p:txBody>
          <a:bodyPr wrap="square" rtlCol="0">
            <a:spAutoFit/>
          </a:bodyPr>
          <a:lstStyle/>
          <a:p>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Ⅱ. Particles in gas are ionizes by receiving energy from an electromagnetic field.</a:t>
            </a:r>
            <a:r>
              <a:rPr lang="ja-JP" altLang="en-US"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And plasma is produced.</a:t>
            </a:r>
            <a:endParaRPr kumimoji="1" lang="ja-JP" altLang="en-US"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8" name="スライド番号プレースホルダ 3"/>
          <p:cNvSpPr>
            <a:spLocks noGrp="1"/>
          </p:cNvSpPr>
          <p:nvPr>
            <p:ph type="sldNum" sz="quarter" idx="12"/>
          </p:nvPr>
        </p:nvSpPr>
        <p:spPr>
          <a:xfrm>
            <a:off x="7372350" y="6076139"/>
            <a:ext cx="2400300" cy="365125"/>
          </a:xfrm>
          <a:noFill/>
        </p:spPr>
        <p:txBody>
          <a:bodyPr/>
          <a:lstStyle/>
          <a:p>
            <a:fld id="{4AE0D2CF-2DA0-4A12-B576-7DC89710F7F3}" type="slidenum">
              <a:rPr lang="en-US" altLang="ja-JP" smtClean="0">
                <a:solidFill>
                  <a:srgbClr val="FFFF00"/>
                </a:solidFill>
                <a:latin typeface="Times New Roman" pitchFamily="18" charset="0"/>
                <a:ea typeface="ＭＳ Ｐゴシック" charset="-128"/>
                <a:cs typeface="Times New Roman" pitchFamily="18" charset="0"/>
              </a:rPr>
              <a:pPr/>
              <a:t>22</a:t>
            </a:fld>
            <a:endParaRPr lang="en-US" altLang="ja-JP" dirty="0" smtClean="0">
              <a:solidFill>
                <a:srgbClr val="FFFF00"/>
              </a:solidFill>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xmlns="" val="2082916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スライド番号プレースホルダ 3"/>
          <p:cNvSpPr>
            <a:spLocks noGrp="1"/>
          </p:cNvSpPr>
          <p:nvPr>
            <p:ph type="sldNum" sz="quarter" idx="12"/>
          </p:nvPr>
        </p:nvSpPr>
        <p:spPr>
          <a:noFill/>
        </p:spPr>
        <p:txBody>
          <a:bodyPr/>
          <a:lstStyle/>
          <a:p>
            <a:fld id="{2198D53A-03F3-4E0D-887E-A5F30FE0F623}" type="slidenum">
              <a:rPr lang="en-US" altLang="ja-JP" smtClean="0">
                <a:solidFill>
                  <a:srgbClr val="FFFF00"/>
                </a:solidFill>
                <a:ea typeface="ＭＳ Ｐゴシック" charset="-128"/>
              </a:rPr>
              <a:pPr/>
              <a:t>23</a:t>
            </a:fld>
            <a:endParaRPr lang="en-US" altLang="ja-JP" smtClean="0">
              <a:solidFill>
                <a:srgbClr val="FFFF00"/>
              </a:solidFill>
              <a:ea typeface="ＭＳ Ｐゴシック" charset="-128"/>
            </a:endParaRPr>
          </a:p>
        </p:txBody>
      </p:sp>
      <p:sp>
        <p:nvSpPr>
          <p:cNvPr id="57349" name="Text Box 3"/>
          <p:cNvSpPr txBox="1">
            <a:spLocks noChangeArrowheads="1"/>
          </p:cNvSpPr>
          <p:nvPr/>
        </p:nvSpPr>
        <p:spPr bwMode="auto">
          <a:xfrm>
            <a:off x="1003657" y="2112178"/>
            <a:ext cx="8888730" cy="95410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a:buFontTx/>
              <a:buChar char="•"/>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UV light with a wavelength of 200nm</a:t>
            </a:r>
            <a:r>
              <a:rPr lang="ja-JP" altLang="en-US" sz="28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300nm acts on </a:t>
            </a:r>
          </a:p>
          <a:p>
            <a:pPr algn="l">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the DNA of germs, and kills them.</a:t>
            </a:r>
            <a:endParaRPr lang="en-US" altLang="ja-JP" sz="28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57351" name="Text Box 5"/>
          <p:cNvSpPr txBox="1">
            <a:spLocks noChangeArrowheads="1"/>
          </p:cNvSpPr>
          <p:nvPr/>
        </p:nvSpPr>
        <p:spPr bwMode="auto">
          <a:xfrm>
            <a:off x="1758037" y="528183"/>
            <a:ext cx="7600950" cy="677108"/>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Plasma </a:t>
            </a:r>
            <a:r>
              <a:rPr lang="en-US" altLang="ja-JP" sz="3800" dirty="0" err="1"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Sterilisation</a:t>
            </a: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Mechanism</a:t>
            </a:r>
            <a:endParaRPr lang="ja-JP" altLang="en-US" sz="380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34" name="Text Box 5"/>
          <p:cNvSpPr txBox="1">
            <a:spLocks noChangeArrowheads="1"/>
          </p:cNvSpPr>
          <p:nvPr/>
        </p:nvSpPr>
        <p:spPr bwMode="auto">
          <a:xfrm>
            <a:off x="1026199" y="1527476"/>
            <a:ext cx="7008650" cy="52322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altLang="ja-JP" sz="2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Germicidal action of Ultraviolet (UV) radiation</a:t>
            </a:r>
            <a:endParaRPr lang="ja-JP" altLang="en-US" sz="280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pic>
        <p:nvPicPr>
          <p:cNvPr id="9" name="図 8" descr="P21図.png"/>
          <p:cNvPicPr>
            <a:picLocks noChangeAspect="1"/>
          </p:cNvPicPr>
          <p:nvPr/>
        </p:nvPicPr>
        <p:blipFill>
          <a:blip r:embed="rId2" cstate="print"/>
          <a:stretch>
            <a:fillRect/>
          </a:stretch>
        </p:blipFill>
        <p:spPr>
          <a:xfrm>
            <a:off x="725128" y="3048001"/>
            <a:ext cx="8797192" cy="343353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スライド番号プレースホルダ 3"/>
          <p:cNvSpPr>
            <a:spLocks noGrp="1"/>
          </p:cNvSpPr>
          <p:nvPr>
            <p:ph type="sldNum" sz="quarter" idx="12"/>
          </p:nvPr>
        </p:nvSpPr>
        <p:spPr>
          <a:noFill/>
        </p:spPr>
        <p:txBody>
          <a:bodyPr/>
          <a:lstStyle/>
          <a:p>
            <a:fld id="{C64C8DFC-CB16-40AF-AB30-00BA2E2C4B23}" type="slidenum">
              <a:rPr lang="en-US" altLang="ja-JP" smtClean="0">
                <a:solidFill>
                  <a:srgbClr val="FFFF00"/>
                </a:solidFill>
                <a:ea typeface="ＭＳ Ｐゴシック" charset="-128"/>
              </a:rPr>
              <a:pPr/>
              <a:t>24</a:t>
            </a:fld>
            <a:endParaRPr lang="en-US" altLang="ja-JP" smtClean="0">
              <a:solidFill>
                <a:srgbClr val="FFFF00"/>
              </a:solidFill>
              <a:ea typeface="ＭＳ Ｐゴシック" charset="-128"/>
            </a:endParaRPr>
          </a:p>
        </p:txBody>
      </p:sp>
      <p:sp>
        <p:nvSpPr>
          <p:cNvPr id="57349" name="Text Box 3"/>
          <p:cNvSpPr txBox="1">
            <a:spLocks noChangeArrowheads="1"/>
          </p:cNvSpPr>
          <p:nvPr/>
        </p:nvSpPr>
        <p:spPr bwMode="auto">
          <a:xfrm>
            <a:off x="888076" y="2058405"/>
            <a:ext cx="8751224" cy="861774"/>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l">
              <a:buFontTx/>
              <a:buChar char="•"/>
              <a:defRPr/>
            </a:pPr>
            <a:r>
              <a:rPr lang="en-US" altLang="ja-JP" sz="2500" dirty="0" smtClean="0">
                <a:solidFill>
                  <a:srgbClr val="FFFF00"/>
                </a:solidFill>
                <a:latin typeface="Times New Roman" pitchFamily="18" charset="0"/>
                <a:ea typeface="ＭＳ Ｐゴシック" pitchFamily="50" charset="-128"/>
                <a:cs typeface="Times New Roman" pitchFamily="18" charset="0"/>
              </a:rPr>
              <a:t> By their oxidizing action, O</a:t>
            </a:r>
            <a:r>
              <a:rPr lang="ja-JP" altLang="en-US" sz="2500" dirty="0" smtClean="0">
                <a:solidFill>
                  <a:srgbClr val="FFFF00"/>
                </a:solidFill>
                <a:latin typeface="Times New Roman" pitchFamily="18" charset="0"/>
                <a:ea typeface="ＭＳ Ｐゴシック" pitchFamily="50" charset="-128"/>
                <a:cs typeface="Times New Roman" pitchFamily="18" charset="0"/>
              </a:rPr>
              <a:t> </a:t>
            </a:r>
            <a:r>
              <a:rPr lang="en-US" altLang="ja-JP" sz="2500" dirty="0" smtClean="0">
                <a:solidFill>
                  <a:srgbClr val="FFFF00"/>
                </a:solidFill>
                <a:latin typeface="Times New Roman" pitchFamily="18" charset="0"/>
                <a:ea typeface="ＭＳ Ｐゴシック" pitchFamily="50" charset="-128"/>
                <a:cs typeface="Times New Roman" pitchFamily="18" charset="0"/>
              </a:rPr>
              <a:t>radicals and OH radicals </a:t>
            </a:r>
          </a:p>
          <a:p>
            <a:pPr algn="l">
              <a:defRPr/>
            </a:pPr>
            <a:r>
              <a:rPr lang="en-US" altLang="ja-JP" sz="2500" dirty="0" smtClean="0">
                <a:solidFill>
                  <a:srgbClr val="FFFF00"/>
                </a:solidFill>
                <a:latin typeface="Times New Roman" pitchFamily="18" charset="0"/>
                <a:ea typeface="ＭＳ Ｐゴシック" pitchFamily="50" charset="-128"/>
                <a:cs typeface="Times New Roman" pitchFamily="18" charset="0"/>
              </a:rPr>
              <a:t>   inactivate the cell walls and proteins of germs.</a:t>
            </a:r>
            <a:endParaRPr lang="en-US" altLang="ja-JP" sz="2500" dirty="0">
              <a:solidFill>
                <a:srgbClr val="FFFF00"/>
              </a:solidFill>
              <a:latin typeface="Times New Roman" pitchFamily="18" charset="0"/>
              <a:ea typeface="ＭＳ Ｐゴシック" pitchFamily="50" charset="-128"/>
              <a:cs typeface="Times New Roman" pitchFamily="18" charset="0"/>
            </a:endParaRPr>
          </a:p>
        </p:txBody>
      </p:sp>
      <p:sp>
        <p:nvSpPr>
          <p:cNvPr id="57351" name="Text Box 5"/>
          <p:cNvSpPr txBox="1">
            <a:spLocks noChangeArrowheads="1"/>
          </p:cNvSpPr>
          <p:nvPr/>
        </p:nvSpPr>
        <p:spPr bwMode="auto">
          <a:xfrm>
            <a:off x="1399540" y="517299"/>
            <a:ext cx="7776210" cy="67710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defRPr/>
            </a:pPr>
            <a:r>
              <a:rPr lang="en-US" altLang="ja-JP" sz="3800" dirty="0" smtClean="0">
                <a:solidFill>
                  <a:schemeClr val="bg1"/>
                </a:solidFill>
                <a:latin typeface="Times New Roman" pitchFamily="18" charset="0"/>
                <a:ea typeface="ＭＳ Ｐゴシック" pitchFamily="50" charset="-128"/>
                <a:cs typeface="Times New Roman" pitchFamily="18" charset="0"/>
              </a:rPr>
              <a:t>Plasma </a:t>
            </a:r>
            <a:r>
              <a:rPr lang="en-US" altLang="ja-JP" sz="3800" dirty="0" err="1" smtClean="0">
                <a:solidFill>
                  <a:schemeClr val="bg1"/>
                </a:solidFill>
                <a:latin typeface="Times New Roman" pitchFamily="18" charset="0"/>
                <a:ea typeface="ＭＳ Ｐゴシック" pitchFamily="50" charset="-128"/>
                <a:cs typeface="Times New Roman" pitchFamily="18" charset="0"/>
              </a:rPr>
              <a:t>Sterilisation</a:t>
            </a:r>
            <a:r>
              <a:rPr lang="en-US" altLang="ja-JP" sz="3800" dirty="0" smtClean="0">
                <a:solidFill>
                  <a:schemeClr val="bg1"/>
                </a:solidFill>
                <a:latin typeface="Times New Roman" pitchFamily="18" charset="0"/>
                <a:ea typeface="ＭＳ Ｐゴシック" pitchFamily="50" charset="-128"/>
                <a:cs typeface="Times New Roman" pitchFamily="18" charset="0"/>
              </a:rPr>
              <a:t> Mechanism</a:t>
            </a:r>
            <a:endParaRPr lang="ja-JP" altLang="en-US" sz="3800" dirty="0">
              <a:solidFill>
                <a:schemeClr val="bg1"/>
              </a:solidFill>
              <a:latin typeface="Times New Roman" pitchFamily="18" charset="0"/>
              <a:ea typeface="ＭＳ Ｐゴシック" pitchFamily="50" charset="-128"/>
              <a:cs typeface="Times New Roman" pitchFamily="18" charset="0"/>
            </a:endParaRPr>
          </a:p>
        </p:txBody>
      </p:sp>
      <p:sp>
        <p:nvSpPr>
          <p:cNvPr id="34" name="Text Box 5"/>
          <p:cNvSpPr txBox="1">
            <a:spLocks noChangeArrowheads="1"/>
          </p:cNvSpPr>
          <p:nvPr/>
        </p:nvSpPr>
        <p:spPr bwMode="auto">
          <a:xfrm>
            <a:off x="909297" y="1473702"/>
            <a:ext cx="4474302"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en-US" altLang="ja-JP" sz="2800" dirty="0" smtClean="0">
                <a:solidFill>
                  <a:schemeClr val="bg1"/>
                </a:solidFill>
                <a:latin typeface="Times New Roman" pitchFamily="18" charset="0"/>
                <a:ea typeface="ＭＳ Ｐゴシック" pitchFamily="50" charset="-128"/>
                <a:cs typeface="Times New Roman" pitchFamily="18" charset="0"/>
              </a:rPr>
              <a:t>Germicidal action of Radicals</a:t>
            </a:r>
            <a:endParaRPr lang="ja-JP" altLang="en-US" sz="2800" dirty="0">
              <a:solidFill>
                <a:schemeClr val="bg1"/>
              </a:solidFill>
              <a:latin typeface="Times New Roman" pitchFamily="18" charset="0"/>
              <a:ea typeface="ＭＳ Ｐゴシック" pitchFamily="50" charset="-128"/>
              <a:cs typeface="Times New Roman" pitchFamily="18" charset="0"/>
            </a:endParaRPr>
          </a:p>
        </p:txBody>
      </p:sp>
      <p:pic>
        <p:nvPicPr>
          <p:cNvPr id="8" name="図 7" descr="P22図.png"/>
          <p:cNvPicPr>
            <a:picLocks noChangeAspect="1"/>
          </p:cNvPicPr>
          <p:nvPr/>
        </p:nvPicPr>
        <p:blipFill>
          <a:blip r:embed="rId2" cstate="print"/>
          <a:stretch>
            <a:fillRect/>
          </a:stretch>
        </p:blipFill>
        <p:spPr>
          <a:xfrm>
            <a:off x="740221" y="2701336"/>
            <a:ext cx="8795663" cy="384978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スライド番号プレースホルダ 2"/>
          <p:cNvSpPr>
            <a:spLocks noGrp="1"/>
          </p:cNvSpPr>
          <p:nvPr>
            <p:ph type="sldNum" sz="quarter" idx="12"/>
          </p:nvPr>
        </p:nvSpPr>
        <p:spPr>
          <a:noFill/>
        </p:spPr>
        <p:txBody>
          <a:bodyPr/>
          <a:lstStyle/>
          <a:p>
            <a:fld id="{1610D205-8B3E-4666-BF6C-158A31DD9805}" type="slidenum">
              <a:rPr lang="en-US" altLang="ja-JP" smtClean="0">
                <a:ea typeface="ＭＳ Ｐゴシック" charset="-128"/>
              </a:rPr>
              <a:pPr/>
              <a:t>25</a:t>
            </a:fld>
            <a:endParaRPr lang="en-US" altLang="ja-JP" smtClean="0">
              <a:ea typeface="ＭＳ Ｐゴシック" charset="-128"/>
            </a:endParaRPr>
          </a:p>
        </p:txBody>
      </p:sp>
      <p:sp>
        <p:nvSpPr>
          <p:cNvPr id="4" name="Text Box 5"/>
          <p:cNvSpPr txBox="1">
            <a:spLocks noChangeArrowheads="1"/>
          </p:cNvSpPr>
          <p:nvPr/>
        </p:nvSpPr>
        <p:spPr bwMode="auto">
          <a:xfrm>
            <a:off x="1914605" y="285750"/>
            <a:ext cx="6649577" cy="1261884"/>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Analysis of Plasma Components </a:t>
            </a:r>
          </a:p>
          <a:p>
            <a:pPr algn="ctr">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by Emission Spectroscopy </a:t>
            </a:r>
            <a:endParaRPr lang="ja-JP" altLang="en-US" sz="380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6" name="Text Box 3"/>
          <p:cNvSpPr txBox="1">
            <a:spLocks noChangeArrowheads="1"/>
          </p:cNvSpPr>
          <p:nvPr/>
        </p:nvSpPr>
        <p:spPr bwMode="auto">
          <a:xfrm>
            <a:off x="29028" y="1695901"/>
            <a:ext cx="10287000" cy="156966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Emission spectroscopy measures specific wavelengths of  light emitted by ions and particles generated within plasma, and is a method of estimating the type and density of particles.</a:t>
            </a:r>
            <a:endParaRPr lang="en-US" altLang="ja-JP" sz="32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pic>
        <p:nvPicPr>
          <p:cNvPr id="9" name="図 8" descr="P23図.png"/>
          <p:cNvPicPr>
            <a:picLocks noChangeAspect="1"/>
          </p:cNvPicPr>
          <p:nvPr/>
        </p:nvPicPr>
        <p:blipFill>
          <a:blip r:embed="rId3" cstate="print"/>
          <a:stretch>
            <a:fillRect/>
          </a:stretch>
        </p:blipFill>
        <p:spPr>
          <a:xfrm>
            <a:off x="638630" y="3410857"/>
            <a:ext cx="8890755" cy="307347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スライド番号プレースホルダ 2"/>
          <p:cNvSpPr>
            <a:spLocks noGrp="1"/>
          </p:cNvSpPr>
          <p:nvPr>
            <p:ph type="sldNum" sz="quarter" idx="12"/>
          </p:nvPr>
        </p:nvSpPr>
        <p:spPr>
          <a:xfrm>
            <a:off x="7372350" y="6437594"/>
            <a:ext cx="2250011" cy="341938"/>
          </a:xfrm>
          <a:noFill/>
        </p:spPr>
        <p:txBody>
          <a:bodyPr/>
          <a:lstStyle/>
          <a:p>
            <a:fld id="{EA39C8DF-74B2-4AA5-BAA8-5A9C1F5BF4F4}" type="slidenum">
              <a:rPr lang="en-US" altLang="ja-JP" smtClean="0">
                <a:latin typeface="Times New Roman" pitchFamily="18" charset="0"/>
                <a:ea typeface="ＭＳ Ｐゴシック" charset="-128"/>
                <a:cs typeface="Times New Roman" pitchFamily="18" charset="0"/>
              </a:rPr>
              <a:pPr/>
              <a:t>26</a:t>
            </a:fld>
            <a:endParaRPr lang="en-US" altLang="ja-JP" smtClean="0">
              <a:latin typeface="Times New Roman" pitchFamily="18" charset="0"/>
              <a:ea typeface="ＭＳ Ｐゴシック" charset="-128"/>
              <a:cs typeface="Times New Roman" pitchFamily="18" charset="0"/>
            </a:endParaRPr>
          </a:p>
        </p:txBody>
      </p:sp>
      <p:pic>
        <p:nvPicPr>
          <p:cNvPr id="10244" name="Picture 5"/>
          <p:cNvPicPr>
            <a:picLocks noChangeAspect="1" noChangeArrowheads="1"/>
          </p:cNvPicPr>
          <p:nvPr/>
        </p:nvPicPr>
        <p:blipFill>
          <a:blip r:embed="rId3" cstate="print"/>
          <a:srcRect l="1729"/>
          <a:stretch>
            <a:fillRect/>
          </a:stretch>
        </p:blipFill>
        <p:spPr bwMode="auto">
          <a:xfrm>
            <a:off x="1338264" y="4477670"/>
            <a:ext cx="8282344" cy="1982774"/>
          </a:xfrm>
          <a:prstGeom prst="rect">
            <a:avLst/>
          </a:prstGeom>
          <a:noFill/>
          <a:ln w="9525">
            <a:noFill/>
            <a:miter lim="800000"/>
            <a:headEnd/>
            <a:tailEnd/>
          </a:ln>
        </p:spPr>
      </p:pic>
      <p:pic>
        <p:nvPicPr>
          <p:cNvPr id="10245" name="Picture 3"/>
          <p:cNvPicPr>
            <a:picLocks noChangeAspect="1" noChangeArrowheads="1"/>
          </p:cNvPicPr>
          <p:nvPr/>
        </p:nvPicPr>
        <p:blipFill>
          <a:blip r:embed="rId4" cstate="print"/>
          <a:srcRect r="1447"/>
          <a:stretch>
            <a:fillRect/>
          </a:stretch>
        </p:blipFill>
        <p:spPr bwMode="auto">
          <a:xfrm>
            <a:off x="1320346" y="1792444"/>
            <a:ext cx="8270875" cy="1979906"/>
          </a:xfrm>
          <a:prstGeom prst="rect">
            <a:avLst/>
          </a:prstGeom>
          <a:noFill/>
          <a:ln w="9525">
            <a:noFill/>
            <a:miter lim="800000"/>
            <a:headEnd/>
            <a:tailEnd/>
          </a:ln>
        </p:spPr>
      </p:pic>
      <p:cxnSp>
        <p:nvCxnSpPr>
          <p:cNvPr id="8" name="直線矢印コネクタ 7"/>
          <p:cNvCxnSpPr/>
          <p:nvPr/>
        </p:nvCxnSpPr>
        <p:spPr bwMode="auto">
          <a:xfrm flipH="1">
            <a:off x="7678740" y="5412694"/>
            <a:ext cx="269875" cy="590550"/>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10" name="テキスト ボックス 9"/>
          <p:cNvSpPr txBox="1"/>
          <p:nvPr/>
        </p:nvSpPr>
        <p:spPr>
          <a:xfrm>
            <a:off x="7220757" y="4946788"/>
            <a:ext cx="1724712" cy="52322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O</a:t>
            </a: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radical</a:t>
            </a:r>
            <a:endParaRPr lang="ja-JP" altLang="en-US" sz="28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cxnSp>
        <p:nvCxnSpPr>
          <p:cNvPr id="11" name="直線矢印コネクタ 10"/>
          <p:cNvCxnSpPr/>
          <p:nvPr/>
        </p:nvCxnSpPr>
        <p:spPr bwMode="auto">
          <a:xfrm flipH="1">
            <a:off x="6434593" y="5174569"/>
            <a:ext cx="269875" cy="592137"/>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12" name="テキスト ボックス 11"/>
          <p:cNvSpPr txBox="1"/>
          <p:nvPr/>
        </p:nvSpPr>
        <p:spPr>
          <a:xfrm>
            <a:off x="6409418" y="4821864"/>
            <a:ext cx="761282" cy="523220"/>
          </a:xfrm>
          <a:prstGeom prst="rect">
            <a:avLst/>
          </a:prstGeom>
          <a:noFill/>
        </p:spPr>
        <p:txBody>
          <a:bodyPr wrap="square">
            <a:spAutoFit/>
          </a:bodyPr>
          <a:lstStyle/>
          <a:p>
            <a:pPr>
              <a:defRPr/>
            </a:pPr>
            <a:r>
              <a:rPr lang="en-US" altLang="ja-JP" sz="2800" dirty="0">
                <a:solidFill>
                  <a:schemeClr val="accent6">
                    <a:lumMod val="75000"/>
                  </a:schemeClr>
                </a:solidFill>
                <a:latin typeface="Times New Roman" pitchFamily="18" charset="0"/>
                <a:ea typeface="ＭＳ Ｐゴシック" pitchFamily="50" charset="-128"/>
                <a:cs typeface="Times New Roman" pitchFamily="18" charset="0"/>
              </a:rPr>
              <a:t>Hα</a:t>
            </a:r>
            <a:endParaRPr lang="ja-JP" altLang="en-US" sz="2800" dirty="0">
              <a:solidFill>
                <a:schemeClr val="accent6">
                  <a:lumMod val="75000"/>
                </a:schemeClr>
              </a:solidFill>
              <a:latin typeface="Times New Roman" pitchFamily="18" charset="0"/>
              <a:ea typeface="ＭＳ Ｐゴシック" pitchFamily="50" charset="-128"/>
              <a:cs typeface="Times New Roman" pitchFamily="18" charset="0"/>
            </a:endParaRPr>
          </a:p>
        </p:txBody>
      </p:sp>
      <p:cxnSp>
        <p:nvCxnSpPr>
          <p:cNvPr id="13" name="直線矢印コネクタ 12"/>
          <p:cNvCxnSpPr/>
          <p:nvPr/>
        </p:nvCxnSpPr>
        <p:spPr bwMode="auto">
          <a:xfrm flipH="1">
            <a:off x="6437539" y="2435675"/>
            <a:ext cx="269875" cy="590550"/>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14" name="テキスト ボックス 13"/>
          <p:cNvSpPr txBox="1"/>
          <p:nvPr/>
        </p:nvSpPr>
        <p:spPr>
          <a:xfrm>
            <a:off x="2687643" y="1837817"/>
            <a:ext cx="1681161" cy="523220"/>
          </a:xfrm>
          <a:prstGeom prst="rect">
            <a:avLst/>
          </a:prstGeom>
          <a:noFill/>
        </p:spPr>
        <p:txBody>
          <a:bodyPr wrap="square">
            <a:spAutoFit/>
          </a:bodyPr>
          <a:lstStyle/>
          <a:p>
            <a:pPr>
              <a:defRPr/>
            </a:pPr>
            <a:r>
              <a:rPr lang="en-US" altLang="ja-JP" sz="2800" dirty="0" smtClean="0">
                <a:solidFill>
                  <a:schemeClr val="accent6">
                    <a:lumMod val="75000"/>
                  </a:schemeClr>
                </a:solidFill>
                <a:latin typeface="Times New Roman" pitchFamily="18" charset="0"/>
                <a:ea typeface="ＭＳ Ｐゴシック" pitchFamily="50" charset="-128"/>
                <a:cs typeface="Times New Roman" pitchFamily="18" charset="0"/>
              </a:rPr>
              <a:t>N,N</a:t>
            </a:r>
            <a:r>
              <a:rPr lang="en-US" altLang="ja-JP" sz="2800" baseline="-25000" dirty="0" smtClean="0">
                <a:solidFill>
                  <a:schemeClr val="accent6">
                    <a:lumMod val="75000"/>
                  </a:schemeClr>
                </a:solidFill>
                <a:latin typeface="Times New Roman" pitchFamily="18" charset="0"/>
                <a:ea typeface="ＭＳ Ｐゴシック" pitchFamily="50" charset="-128"/>
                <a:cs typeface="Times New Roman" pitchFamily="18" charset="0"/>
              </a:rPr>
              <a:t>2</a:t>
            </a:r>
            <a:r>
              <a:rPr lang="en-US" altLang="ja-JP" sz="2800" dirty="0" smtClean="0">
                <a:solidFill>
                  <a:schemeClr val="accent6">
                    <a:lumMod val="75000"/>
                  </a:schemeClr>
                </a:solidFill>
                <a:latin typeface="Times New Roman" pitchFamily="18" charset="0"/>
                <a:ea typeface="ＭＳ Ｐゴシック" pitchFamily="50" charset="-128"/>
                <a:cs typeface="Times New Roman" pitchFamily="18" charset="0"/>
              </a:rPr>
              <a:t>, etc.</a:t>
            </a:r>
            <a:endParaRPr lang="ja-JP" altLang="en-US" sz="2800" dirty="0">
              <a:solidFill>
                <a:schemeClr val="accent6">
                  <a:lumMod val="75000"/>
                </a:schemeClr>
              </a:solidFill>
              <a:latin typeface="Times New Roman" pitchFamily="18" charset="0"/>
              <a:ea typeface="ＭＳ Ｐゴシック" pitchFamily="50" charset="-128"/>
              <a:cs typeface="Times New Roman" pitchFamily="18" charset="0"/>
            </a:endParaRPr>
          </a:p>
        </p:txBody>
      </p:sp>
      <p:sp>
        <p:nvSpPr>
          <p:cNvPr id="15" name="左中かっこ 14"/>
          <p:cNvSpPr/>
          <p:nvPr/>
        </p:nvSpPr>
        <p:spPr bwMode="auto">
          <a:xfrm rot="5400000">
            <a:off x="3453259" y="1688626"/>
            <a:ext cx="531386" cy="1724712"/>
          </a:xfrm>
          <a:prstGeom prst="leftBrace">
            <a:avLst>
              <a:gd name="adj1" fmla="val 22164"/>
              <a:gd name="adj2" fmla="val 61972"/>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a:lstStyle/>
          <a:p>
            <a:pPr>
              <a:defRPr/>
            </a:pPr>
            <a:endParaRPr lang="ja-JP" altLang="en-US">
              <a:solidFill>
                <a:srgbClr val="FFFF00"/>
              </a:solidFill>
              <a:latin typeface="Times New Roman" pitchFamily="18" charset="0"/>
              <a:cs typeface="Times New Roman" pitchFamily="18" charset="0"/>
            </a:endParaRPr>
          </a:p>
        </p:txBody>
      </p:sp>
      <p:sp>
        <p:nvSpPr>
          <p:cNvPr id="16" name="テキスト ボックス 15"/>
          <p:cNvSpPr txBox="1"/>
          <p:nvPr/>
        </p:nvSpPr>
        <p:spPr>
          <a:xfrm>
            <a:off x="6438899" y="2089944"/>
            <a:ext cx="761282" cy="523220"/>
          </a:xfrm>
          <a:prstGeom prst="rect">
            <a:avLst/>
          </a:prstGeom>
          <a:noFill/>
        </p:spPr>
        <p:txBody>
          <a:bodyPr wrap="square">
            <a:spAutoFit/>
          </a:bodyPr>
          <a:lstStyle/>
          <a:p>
            <a:pPr>
              <a:defRPr/>
            </a:pPr>
            <a:r>
              <a:rPr lang="en-US" altLang="ja-JP" sz="2800" dirty="0">
                <a:solidFill>
                  <a:schemeClr val="accent6">
                    <a:lumMod val="75000"/>
                  </a:schemeClr>
                </a:solidFill>
                <a:latin typeface="Times New Roman" pitchFamily="18" charset="0"/>
                <a:ea typeface="ＭＳ Ｐゴシック" pitchFamily="50" charset="-128"/>
                <a:cs typeface="Times New Roman" pitchFamily="18" charset="0"/>
              </a:rPr>
              <a:t>Hα</a:t>
            </a:r>
            <a:endParaRPr lang="ja-JP" altLang="en-US" sz="2800" dirty="0">
              <a:solidFill>
                <a:schemeClr val="accent6">
                  <a:lumMod val="75000"/>
                </a:schemeClr>
              </a:solidFill>
              <a:latin typeface="Times New Roman" pitchFamily="18" charset="0"/>
              <a:ea typeface="ＭＳ Ｐゴシック" pitchFamily="50" charset="-128"/>
              <a:cs typeface="Times New Roman" pitchFamily="18" charset="0"/>
            </a:endParaRPr>
          </a:p>
        </p:txBody>
      </p:sp>
      <p:sp>
        <p:nvSpPr>
          <p:cNvPr id="17" name="Text Box 5"/>
          <p:cNvSpPr txBox="1">
            <a:spLocks noChangeArrowheads="1"/>
          </p:cNvSpPr>
          <p:nvPr/>
        </p:nvSpPr>
        <p:spPr bwMode="auto">
          <a:xfrm>
            <a:off x="162232" y="101829"/>
            <a:ext cx="9925665" cy="119519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lnSpc>
                <a:spcPts val="4300"/>
              </a:lnSpc>
              <a:defRPr/>
            </a:pPr>
            <a:r>
              <a:rPr lang="en-US" altLang="ja-JP" sz="3800" dirty="0" smtClean="0">
                <a:solidFill>
                  <a:schemeClr val="bg1"/>
                </a:solidFill>
                <a:latin typeface="Times New Roman" pitchFamily="18" charset="0"/>
                <a:ea typeface="ＭＳ Ｐゴシック" pitchFamily="50" charset="-128"/>
                <a:cs typeface="Times New Roman" pitchFamily="18" charset="0"/>
              </a:rPr>
              <a:t>Analysis of Plasma Components</a:t>
            </a:r>
          </a:p>
          <a:p>
            <a:pPr algn="ctr">
              <a:lnSpc>
                <a:spcPts val="4300"/>
              </a:lnSpc>
              <a:defRPr/>
            </a:pPr>
            <a:r>
              <a:rPr lang="en-US" altLang="ja-JP" sz="3800" dirty="0" smtClean="0">
                <a:solidFill>
                  <a:schemeClr val="bg1"/>
                </a:solidFill>
                <a:latin typeface="Times New Roman" pitchFamily="18" charset="0"/>
                <a:ea typeface="ＭＳ Ｐゴシック" pitchFamily="50" charset="-128"/>
                <a:cs typeface="Times New Roman" pitchFamily="18" charset="0"/>
              </a:rPr>
              <a:t>by Emission </a:t>
            </a:r>
            <a:r>
              <a:rPr lang="en-US" altLang="ja-JP" sz="3800" dirty="0">
                <a:solidFill>
                  <a:schemeClr val="bg1"/>
                </a:solidFill>
                <a:latin typeface="Times New Roman" pitchFamily="18" charset="0"/>
                <a:ea typeface="ＭＳ Ｐゴシック" pitchFamily="50" charset="-128"/>
                <a:cs typeface="Times New Roman" pitchFamily="18" charset="0"/>
              </a:rPr>
              <a:t>S</a:t>
            </a:r>
            <a:r>
              <a:rPr lang="en-US" altLang="ja-JP" sz="3800" dirty="0" smtClean="0">
                <a:solidFill>
                  <a:schemeClr val="bg1"/>
                </a:solidFill>
                <a:latin typeface="Times New Roman" pitchFamily="18" charset="0"/>
                <a:ea typeface="ＭＳ Ｐゴシック" pitchFamily="50" charset="-128"/>
                <a:cs typeface="Times New Roman" pitchFamily="18" charset="0"/>
              </a:rPr>
              <a:t>pectroscopy (</a:t>
            </a:r>
            <a:r>
              <a:rPr lang="en-US" altLang="ja-JP" sz="3800" dirty="0" err="1" smtClean="0">
                <a:solidFill>
                  <a:schemeClr val="bg1"/>
                </a:solidFill>
                <a:latin typeface="Times New Roman" pitchFamily="18" charset="0"/>
                <a:ea typeface="ＭＳ Ｐゴシック" pitchFamily="50" charset="-128"/>
                <a:cs typeface="Times New Roman" pitchFamily="18" charset="0"/>
              </a:rPr>
              <a:t>Sterilisation</a:t>
            </a:r>
            <a:r>
              <a:rPr lang="en-US" altLang="ja-JP" sz="3800" dirty="0" smtClean="0">
                <a:solidFill>
                  <a:schemeClr val="bg1"/>
                </a:solidFill>
                <a:latin typeface="Times New Roman" pitchFamily="18" charset="0"/>
                <a:ea typeface="ＭＳ Ｐゴシック" pitchFamily="50" charset="-128"/>
                <a:cs typeface="Times New Roman" pitchFamily="18" charset="0"/>
              </a:rPr>
              <a:t> Process)  </a:t>
            </a:r>
            <a:endParaRPr lang="ja-JP" altLang="en-US" sz="3800" dirty="0">
              <a:solidFill>
                <a:schemeClr val="bg1"/>
              </a:solidFill>
              <a:latin typeface="Times New Roman" pitchFamily="18" charset="0"/>
              <a:ea typeface="ＭＳ Ｐゴシック" pitchFamily="50" charset="-128"/>
              <a:cs typeface="Times New Roman" pitchFamily="18" charset="0"/>
            </a:endParaRPr>
          </a:p>
        </p:txBody>
      </p:sp>
      <p:sp>
        <p:nvSpPr>
          <p:cNvPr id="18" name="Text Box 5"/>
          <p:cNvSpPr txBox="1">
            <a:spLocks noChangeArrowheads="1"/>
          </p:cNvSpPr>
          <p:nvPr/>
        </p:nvSpPr>
        <p:spPr bwMode="auto">
          <a:xfrm>
            <a:off x="699634" y="1289955"/>
            <a:ext cx="5694188"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ja-JP" altLang="en-US" sz="2800" dirty="0" smtClean="0">
                <a:solidFill>
                  <a:schemeClr val="bg1"/>
                </a:solidFill>
                <a:latin typeface="Times New Roman" pitchFamily="18" charset="0"/>
                <a:ea typeface="ＭＳ Ｐゴシック" pitchFamily="50" charset="-128"/>
                <a:cs typeface="Times New Roman" pitchFamily="18" charset="0"/>
              </a:rPr>
              <a:t>＜ </a:t>
            </a:r>
            <a:r>
              <a:rPr lang="en-US" altLang="ja-JP" sz="2800" dirty="0" smtClean="0">
                <a:solidFill>
                  <a:schemeClr val="bg1"/>
                </a:solidFill>
                <a:latin typeface="Times New Roman" pitchFamily="18" charset="0"/>
                <a:ea typeface="ＭＳ Ｐゴシック" pitchFamily="50" charset="-128"/>
                <a:cs typeface="Times New Roman" pitchFamily="18" charset="0"/>
              </a:rPr>
              <a:t>Emission spectrum of air plasma</a:t>
            </a:r>
            <a:r>
              <a:rPr lang="ja-JP" altLang="en-US" sz="2800" dirty="0" smtClean="0">
                <a:solidFill>
                  <a:schemeClr val="bg1"/>
                </a:solidFill>
                <a:latin typeface="Times New Roman" pitchFamily="18" charset="0"/>
                <a:ea typeface="ＭＳ Ｐゴシック" pitchFamily="50" charset="-128"/>
                <a:cs typeface="Times New Roman" pitchFamily="18" charset="0"/>
              </a:rPr>
              <a:t>＞</a:t>
            </a:r>
            <a:endParaRPr lang="ja-JP" altLang="en-US" sz="2800" dirty="0">
              <a:solidFill>
                <a:schemeClr val="bg1"/>
              </a:solidFill>
              <a:latin typeface="Times New Roman" pitchFamily="18" charset="0"/>
              <a:ea typeface="ＭＳ Ｐゴシック" pitchFamily="50" charset="-128"/>
              <a:cs typeface="Times New Roman" pitchFamily="18" charset="0"/>
            </a:endParaRPr>
          </a:p>
        </p:txBody>
      </p:sp>
      <p:sp>
        <p:nvSpPr>
          <p:cNvPr id="19" name="Text Box 5"/>
          <p:cNvSpPr txBox="1">
            <a:spLocks noChangeArrowheads="1"/>
          </p:cNvSpPr>
          <p:nvPr/>
        </p:nvSpPr>
        <p:spPr bwMode="auto">
          <a:xfrm>
            <a:off x="623885" y="3983658"/>
            <a:ext cx="9202286" cy="52322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defRPr/>
            </a:pPr>
            <a:r>
              <a:rPr lang="ja-JP" altLang="en-US" sz="2800" dirty="0" smtClean="0">
                <a:solidFill>
                  <a:schemeClr val="bg1"/>
                </a:solidFill>
                <a:latin typeface="Times New Roman" pitchFamily="18" charset="0"/>
                <a:ea typeface="ＭＳ Ｐゴシック" pitchFamily="50" charset="-128"/>
                <a:cs typeface="Times New Roman" pitchFamily="18" charset="0"/>
              </a:rPr>
              <a:t>＜</a:t>
            </a:r>
            <a:r>
              <a:rPr lang="en-US" altLang="ja-JP" sz="2800" dirty="0" smtClean="0">
                <a:solidFill>
                  <a:schemeClr val="bg1"/>
                </a:solidFill>
                <a:latin typeface="Times New Roman" pitchFamily="18" charset="0"/>
                <a:ea typeface="ＭＳ Ｐゴシック" pitchFamily="50" charset="-128"/>
                <a:cs typeface="Times New Roman" pitchFamily="18" charset="0"/>
              </a:rPr>
              <a:t>Emission spectrum</a:t>
            </a:r>
            <a:r>
              <a:rPr lang="ja-JP" altLang="en-US" sz="2800" dirty="0" smtClean="0">
                <a:solidFill>
                  <a:schemeClr val="bg1"/>
                </a:solidFill>
                <a:latin typeface="Times New Roman" pitchFamily="18" charset="0"/>
                <a:ea typeface="ＭＳ Ｐゴシック" pitchFamily="50" charset="-128"/>
                <a:cs typeface="Times New Roman" pitchFamily="18" charset="0"/>
              </a:rPr>
              <a:t> </a:t>
            </a:r>
            <a:r>
              <a:rPr lang="en-US" altLang="ja-JP" sz="2800" dirty="0" smtClean="0">
                <a:solidFill>
                  <a:schemeClr val="bg1"/>
                </a:solidFill>
                <a:latin typeface="Times New Roman" pitchFamily="18" charset="0"/>
                <a:ea typeface="ＭＳ Ｐゴシック" pitchFamily="50" charset="-128"/>
                <a:cs typeface="Times New Roman" pitchFamily="18" charset="0"/>
              </a:rPr>
              <a:t>of PAA plasma (10 second </a:t>
            </a:r>
            <a:r>
              <a:rPr lang="en-US" altLang="ja-JP" sz="2800" dirty="0" err="1" smtClean="0">
                <a:solidFill>
                  <a:schemeClr val="bg1"/>
                </a:solidFill>
                <a:latin typeface="Times New Roman" pitchFamily="18" charset="0"/>
                <a:ea typeface="ＭＳ Ｐゴシック" pitchFamily="50" charset="-128"/>
                <a:cs typeface="Times New Roman" pitchFamily="18" charset="0"/>
              </a:rPr>
              <a:t>irradiaion</a:t>
            </a:r>
            <a:r>
              <a:rPr lang="en-US" altLang="ja-JP" sz="2800" dirty="0" smtClean="0">
                <a:solidFill>
                  <a:schemeClr val="bg1"/>
                </a:solidFill>
                <a:latin typeface="Times New Roman" pitchFamily="18" charset="0"/>
                <a:ea typeface="ＭＳ Ｐゴシック" pitchFamily="50" charset="-128"/>
                <a:cs typeface="Times New Roman" pitchFamily="18" charset="0"/>
              </a:rPr>
              <a:t>)</a:t>
            </a:r>
            <a:r>
              <a:rPr lang="ja-JP" altLang="en-US" sz="2800" dirty="0" smtClean="0">
                <a:solidFill>
                  <a:schemeClr val="bg1"/>
                </a:solidFill>
                <a:latin typeface="Times New Roman" pitchFamily="18" charset="0"/>
                <a:ea typeface="ＭＳ Ｐゴシック" pitchFamily="50" charset="-128"/>
                <a:cs typeface="Times New Roman" pitchFamily="18" charset="0"/>
              </a:rPr>
              <a:t>＞</a:t>
            </a:r>
            <a:endParaRPr lang="ja-JP" altLang="en-US" sz="2800" dirty="0">
              <a:solidFill>
                <a:schemeClr val="bg1"/>
              </a:solidFill>
              <a:latin typeface="Times New Roman" pitchFamily="18" charset="0"/>
              <a:ea typeface="ＭＳ Ｐゴシック" pitchFamily="50" charset="-128"/>
              <a:cs typeface="Times New Roman" pitchFamily="18" charset="0"/>
            </a:endParaRPr>
          </a:p>
        </p:txBody>
      </p:sp>
      <p:sp>
        <p:nvSpPr>
          <p:cNvPr id="20" name="テキスト ボックス 19"/>
          <p:cNvSpPr txBox="1"/>
          <p:nvPr/>
        </p:nvSpPr>
        <p:spPr>
          <a:xfrm>
            <a:off x="2627764" y="4620121"/>
            <a:ext cx="1624920" cy="523220"/>
          </a:xfrm>
          <a:prstGeom prst="rect">
            <a:avLst/>
          </a:prstGeom>
          <a:noFill/>
        </p:spPr>
        <p:txBody>
          <a:bodyPr wrap="square">
            <a:spAutoFit/>
          </a:bodyPr>
          <a:lstStyle/>
          <a:p>
            <a:pPr>
              <a:defRPr/>
            </a:pPr>
            <a:r>
              <a:rPr lang="en-US" altLang="ja-JP" sz="2800" dirty="0" smtClean="0">
                <a:solidFill>
                  <a:schemeClr val="accent6">
                    <a:lumMod val="75000"/>
                  </a:schemeClr>
                </a:solidFill>
                <a:latin typeface="Times New Roman" pitchFamily="18" charset="0"/>
                <a:ea typeface="ＭＳ Ｐゴシック" pitchFamily="50" charset="-128"/>
                <a:cs typeface="Times New Roman" pitchFamily="18" charset="0"/>
              </a:rPr>
              <a:t>N,N</a:t>
            </a:r>
            <a:r>
              <a:rPr lang="en-US" altLang="ja-JP" sz="2800" baseline="-25000" dirty="0" smtClean="0">
                <a:solidFill>
                  <a:schemeClr val="accent6">
                    <a:lumMod val="75000"/>
                  </a:schemeClr>
                </a:solidFill>
                <a:latin typeface="Times New Roman" pitchFamily="18" charset="0"/>
                <a:ea typeface="ＭＳ Ｐゴシック" pitchFamily="50" charset="-128"/>
                <a:cs typeface="Times New Roman" pitchFamily="18" charset="0"/>
              </a:rPr>
              <a:t>2</a:t>
            </a:r>
            <a:r>
              <a:rPr lang="en-US" altLang="ja-JP" sz="2800" dirty="0" smtClean="0">
                <a:solidFill>
                  <a:schemeClr val="accent6">
                    <a:lumMod val="75000"/>
                  </a:schemeClr>
                </a:solidFill>
                <a:latin typeface="Times New Roman" pitchFamily="18" charset="0"/>
                <a:ea typeface="ＭＳ Ｐゴシック" pitchFamily="50" charset="-128"/>
                <a:cs typeface="Times New Roman" pitchFamily="18" charset="0"/>
              </a:rPr>
              <a:t>, etc.</a:t>
            </a:r>
            <a:endParaRPr lang="ja-JP" altLang="en-US" sz="2800" dirty="0">
              <a:solidFill>
                <a:schemeClr val="accent6">
                  <a:lumMod val="75000"/>
                </a:schemeClr>
              </a:solidFill>
              <a:latin typeface="Times New Roman" pitchFamily="18" charset="0"/>
              <a:ea typeface="ＭＳ Ｐゴシック" pitchFamily="50" charset="-128"/>
              <a:cs typeface="Times New Roman" pitchFamily="18" charset="0"/>
            </a:endParaRPr>
          </a:p>
        </p:txBody>
      </p:sp>
      <p:sp>
        <p:nvSpPr>
          <p:cNvPr id="21" name="左中かっこ 20"/>
          <p:cNvSpPr/>
          <p:nvPr/>
        </p:nvSpPr>
        <p:spPr bwMode="auto">
          <a:xfrm rot="5400000">
            <a:off x="3423130" y="4591746"/>
            <a:ext cx="529956" cy="1724712"/>
          </a:xfrm>
          <a:prstGeom prst="leftBrace">
            <a:avLst>
              <a:gd name="adj1" fmla="val 22164"/>
              <a:gd name="adj2" fmla="val 61972"/>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a:lstStyle/>
          <a:p>
            <a:pPr>
              <a:defRPr/>
            </a:pPr>
            <a:endParaRPr lang="ja-JP" altLang="en-US">
              <a:solidFill>
                <a:srgbClr val="FFFF00"/>
              </a:solidFill>
              <a:latin typeface="Times New Roman" pitchFamily="18" charset="0"/>
              <a:cs typeface="Times New Roman" pitchFamily="18" charset="0"/>
            </a:endParaRPr>
          </a:p>
        </p:txBody>
      </p:sp>
      <p:sp>
        <p:nvSpPr>
          <p:cNvPr id="10259" name="テキスト ボックス 6"/>
          <p:cNvSpPr txBox="1">
            <a:spLocks noChangeArrowheads="1"/>
          </p:cNvSpPr>
          <p:nvPr/>
        </p:nvSpPr>
        <p:spPr bwMode="auto">
          <a:xfrm rot="10800000">
            <a:off x="769145" y="1778377"/>
            <a:ext cx="677108" cy="1979457"/>
          </a:xfrm>
          <a:prstGeom prst="rect">
            <a:avLst/>
          </a:prstGeom>
          <a:solidFill>
            <a:schemeClr val="bg1"/>
          </a:solidFill>
          <a:ln w="9525">
            <a:noFill/>
            <a:miter lim="800000"/>
            <a:headEnd/>
            <a:tailEnd/>
          </a:ln>
        </p:spPr>
        <p:txBody>
          <a:bodyPr vert="eaVert" wrap="square">
            <a:spAutoFit/>
          </a:bodyPr>
          <a:lstStyle/>
          <a:p>
            <a:r>
              <a:rPr lang="en-US" altLang="ja-JP" sz="1600" b="1" dirty="0">
                <a:solidFill>
                  <a:schemeClr val="tx1"/>
                </a:solidFill>
                <a:latin typeface="Times New Roman" pitchFamily="18" charset="0"/>
                <a:cs typeface="Times New Roman" pitchFamily="18" charset="0"/>
              </a:rPr>
              <a:t>Emission intensity [</a:t>
            </a:r>
            <a:r>
              <a:rPr lang="en-US" altLang="ja-JP" sz="1600" b="1" dirty="0" err="1">
                <a:solidFill>
                  <a:schemeClr val="tx1"/>
                </a:solidFill>
                <a:latin typeface="Times New Roman" pitchFamily="18" charset="0"/>
                <a:cs typeface="Times New Roman" pitchFamily="18" charset="0"/>
              </a:rPr>
              <a:t>a.u</a:t>
            </a:r>
            <a:r>
              <a:rPr lang="en-US" altLang="ja-JP" sz="1600" b="1" dirty="0">
                <a:solidFill>
                  <a:schemeClr val="tx1"/>
                </a:solidFill>
                <a:latin typeface="Times New Roman" pitchFamily="18" charset="0"/>
                <a:cs typeface="Times New Roman" pitchFamily="18" charset="0"/>
              </a:rPr>
              <a:t>.]</a:t>
            </a:r>
            <a:endParaRPr lang="ja-JP" altLang="en-US" sz="1600" b="1" dirty="0">
              <a:solidFill>
                <a:schemeClr val="tx1"/>
              </a:solidFill>
              <a:latin typeface="Times New Roman" pitchFamily="18" charset="0"/>
              <a:cs typeface="Times New Roman" pitchFamily="18" charset="0"/>
            </a:endParaRPr>
          </a:p>
        </p:txBody>
      </p:sp>
      <p:sp>
        <p:nvSpPr>
          <p:cNvPr id="10260" name="テキスト ボックス 6"/>
          <p:cNvSpPr txBox="1">
            <a:spLocks noChangeArrowheads="1"/>
          </p:cNvSpPr>
          <p:nvPr/>
        </p:nvSpPr>
        <p:spPr bwMode="auto">
          <a:xfrm rot="10800000">
            <a:off x="722785" y="4492171"/>
            <a:ext cx="677108" cy="1935614"/>
          </a:xfrm>
          <a:prstGeom prst="rect">
            <a:avLst/>
          </a:prstGeom>
          <a:solidFill>
            <a:schemeClr val="bg1"/>
          </a:solidFill>
          <a:ln w="9525">
            <a:noFill/>
            <a:miter lim="800000"/>
            <a:headEnd/>
            <a:tailEnd/>
          </a:ln>
        </p:spPr>
        <p:txBody>
          <a:bodyPr vert="eaVert" wrap="square">
            <a:spAutoFit/>
          </a:bodyPr>
          <a:lstStyle/>
          <a:p>
            <a:r>
              <a:rPr lang="en-US" altLang="ja-JP" sz="1600" b="1" dirty="0">
                <a:solidFill>
                  <a:schemeClr val="tx1"/>
                </a:solidFill>
                <a:latin typeface="Times New Roman" pitchFamily="18" charset="0"/>
                <a:cs typeface="Times New Roman" pitchFamily="18" charset="0"/>
              </a:rPr>
              <a:t>Emission intensity [</a:t>
            </a:r>
            <a:r>
              <a:rPr lang="en-US" altLang="ja-JP" sz="1600" b="1" dirty="0" err="1">
                <a:solidFill>
                  <a:schemeClr val="tx1"/>
                </a:solidFill>
                <a:latin typeface="Times New Roman" pitchFamily="18" charset="0"/>
                <a:cs typeface="Times New Roman" pitchFamily="18" charset="0"/>
              </a:rPr>
              <a:t>a.u</a:t>
            </a:r>
            <a:r>
              <a:rPr lang="en-US" altLang="ja-JP" sz="1600" b="1" dirty="0">
                <a:solidFill>
                  <a:schemeClr val="tx1"/>
                </a:solidFill>
                <a:latin typeface="Times New Roman" pitchFamily="18" charset="0"/>
                <a:cs typeface="Times New Roman" pitchFamily="18" charset="0"/>
              </a:rPr>
              <a:t>.]</a:t>
            </a:r>
            <a:endParaRPr lang="ja-JP" altLang="en-US" sz="1600" b="1" dirty="0">
              <a:solidFill>
                <a:schemeClr val="tx1"/>
              </a:solidFill>
              <a:latin typeface="Times New Roman" pitchFamily="18" charset="0"/>
              <a:cs typeface="Times New Roman" pitchFamily="18" charset="0"/>
            </a:endParaRPr>
          </a:p>
        </p:txBody>
      </p:sp>
      <p:sp>
        <p:nvSpPr>
          <p:cNvPr id="10261" name="テキスト ボックス 5"/>
          <p:cNvSpPr txBox="1">
            <a:spLocks noChangeArrowheads="1"/>
          </p:cNvSpPr>
          <p:nvPr/>
        </p:nvSpPr>
        <p:spPr bwMode="auto">
          <a:xfrm>
            <a:off x="773337" y="3754343"/>
            <a:ext cx="8820000" cy="307777"/>
          </a:xfrm>
          <a:prstGeom prst="rect">
            <a:avLst/>
          </a:prstGeom>
          <a:solidFill>
            <a:schemeClr val="bg1"/>
          </a:solidFill>
          <a:ln w="9525">
            <a:noFill/>
            <a:miter lim="800000"/>
            <a:headEnd/>
            <a:tailEnd/>
          </a:ln>
        </p:spPr>
        <p:txBody>
          <a:bodyPr wrap="square">
            <a:spAutoFit/>
          </a:bodyPr>
          <a:lstStyle/>
          <a:p>
            <a:pPr algn="ctr"/>
            <a:r>
              <a:rPr lang="en-US" altLang="ja-JP" sz="1400" dirty="0" smtClean="0">
                <a:latin typeface="Times New Roman" pitchFamily="18" charset="0"/>
                <a:cs typeface="Times New Roman" pitchFamily="18" charset="0"/>
              </a:rPr>
              <a:t>Wavelength[nm]</a:t>
            </a:r>
            <a:endParaRPr lang="ja-JP" altLang="en-US" sz="1400" dirty="0" smtClean="0">
              <a:latin typeface="Times New Roman" pitchFamily="18" charset="0"/>
              <a:cs typeface="Times New Roman" pitchFamily="18" charset="0"/>
            </a:endParaRPr>
          </a:p>
        </p:txBody>
      </p:sp>
      <p:sp>
        <p:nvSpPr>
          <p:cNvPr id="10262" name="テキスト ボックス 5"/>
          <p:cNvSpPr txBox="1">
            <a:spLocks noChangeArrowheads="1"/>
          </p:cNvSpPr>
          <p:nvPr/>
        </p:nvSpPr>
        <p:spPr bwMode="auto">
          <a:xfrm>
            <a:off x="705303" y="6426850"/>
            <a:ext cx="8917668" cy="307777"/>
          </a:xfrm>
          <a:prstGeom prst="rect">
            <a:avLst/>
          </a:prstGeom>
          <a:solidFill>
            <a:schemeClr val="bg1"/>
          </a:solidFill>
          <a:ln w="9525">
            <a:noFill/>
            <a:miter lim="800000"/>
            <a:headEnd/>
            <a:tailEnd/>
          </a:ln>
        </p:spPr>
        <p:txBody>
          <a:bodyPr wrap="square">
            <a:spAutoFit/>
          </a:bodyPr>
          <a:lstStyle/>
          <a:p>
            <a:pPr algn="ctr"/>
            <a:r>
              <a:rPr lang="en-US" altLang="ja-JP" sz="1400" dirty="0" smtClean="0">
                <a:latin typeface="Times New Roman" pitchFamily="18" charset="0"/>
                <a:cs typeface="Times New Roman" pitchFamily="18" charset="0"/>
              </a:rPr>
              <a:t>Wavelength[nm]</a:t>
            </a:r>
            <a:endParaRPr lang="ja-JP" altLang="en-US"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スライド番号プレースホルダ 3"/>
          <p:cNvSpPr>
            <a:spLocks noGrp="1"/>
          </p:cNvSpPr>
          <p:nvPr>
            <p:ph type="sldNum" sz="quarter" idx="12"/>
          </p:nvPr>
        </p:nvSpPr>
        <p:spPr>
          <a:noFill/>
        </p:spPr>
        <p:txBody>
          <a:bodyPr/>
          <a:lstStyle/>
          <a:p>
            <a:fld id="{5A2A9925-FD94-49F5-A2DF-3F26C4AC4200}" type="slidenum">
              <a:rPr lang="en-US" altLang="ja-JP" smtClean="0">
                <a:solidFill>
                  <a:srgbClr val="FFFF00"/>
                </a:solidFill>
                <a:ea typeface="ＭＳ Ｐゴシック" charset="-128"/>
              </a:rPr>
              <a:pPr/>
              <a:t>27</a:t>
            </a:fld>
            <a:endParaRPr lang="en-US" altLang="ja-JP" smtClean="0">
              <a:solidFill>
                <a:srgbClr val="FFFF00"/>
              </a:solidFill>
              <a:ea typeface="ＭＳ Ｐゴシック" charset="-128"/>
            </a:endParaRPr>
          </a:p>
        </p:txBody>
      </p:sp>
      <p:sp>
        <p:nvSpPr>
          <p:cNvPr id="30" name="Text Box 5"/>
          <p:cNvSpPr txBox="1">
            <a:spLocks noChangeArrowheads="1"/>
          </p:cNvSpPr>
          <p:nvPr/>
        </p:nvSpPr>
        <p:spPr bwMode="auto">
          <a:xfrm>
            <a:off x="0" y="537257"/>
            <a:ext cx="10287000" cy="67710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en-US" altLang="ja-JP" sz="3800" spc="-150" dirty="0" smtClean="0">
                <a:solidFill>
                  <a:schemeClr val="bg1"/>
                </a:solidFill>
                <a:latin typeface="Times New Roman" pitchFamily="18" charset="0"/>
                <a:ea typeface="ＭＳ Ｐゴシック" pitchFamily="50" charset="-128"/>
                <a:cs typeface="Times New Roman" pitchFamily="18" charset="0"/>
              </a:rPr>
              <a:t>Decomposition of </a:t>
            </a:r>
            <a:r>
              <a:rPr lang="en-US" altLang="ja-JP" sz="3800" spc="-150" dirty="0" err="1" smtClean="0">
                <a:solidFill>
                  <a:schemeClr val="bg1"/>
                </a:solidFill>
                <a:latin typeface="Times New Roman" pitchFamily="18" charset="0"/>
                <a:ea typeface="ＭＳ Ｐゴシック" pitchFamily="50" charset="-128"/>
                <a:cs typeface="Times New Roman" pitchFamily="18" charset="0"/>
              </a:rPr>
              <a:t>Peracetic</a:t>
            </a:r>
            <a:r>
              <a:rPr lang="en-US" altLang="ja-JP" sz="3800" spc="-150" dirty="0" smtClean="0">
                <a:solidFill>
                  <a:schemeClr val="bg1"/>
                </a:solidFill>
                <a:latin typeface="Times New Roman" pitchFamily="18" charset="0"/>
                <a:ea typeface="ＭＳ Ｐゴシック" pitchFamily="50" charset="-128"/>
                <a:cs typeface="Times New Roman" pitchFamily="18" charset="0"/>
              </a:rPr>
              <a:t> Acid by Plasma</a:t>
            </a:r>
            <a:r>
              <a:rPr lang="en-US" altLang="ja-JP" sz="3800" dirty="0" smtClean="0">
                <a:solidFill>
                  <a:schemeClr val="bg1"/>
                </a:solidFill>
                <a:latin typeface="Times New Roman" pitchFamily="18" charset="0"/>
                <a:ea typeface="ＭＳ Ｐゴシック" pitchFamily="50" charset="-128"/>
                <a:cs typeface="Times New Roman" pitchFamily="18" charset="0"/>
              </a:rPr>
              <a:t> </a:t>
            </a:r>
            <a:endParaRPr lang="ja-JP" altLang="en-US" sz="3800" dirty="0">
              <a:solidFill>
                <a:schemeClr val="bg1"/>
              </a:solidFill>
              <a:latin typeface="Times New Roman" pitchFamily="18" charset="0"/>
              <a:ea typeface="ＭＳ Ｐゴシック" pitchFamily="50" charset="-128"/>
              <a:cs typeface="Times New Roman" pitchFamily="18" charset="0"/>
            </a:endParaRPr>
          </a:p>
        </p:txBody>
      </p:sp>
      <p:pic>
        <p:nvPicPr>
          <p:cNvPr id="6" name="図 5" descr="P25図.png"/>
          <p:cNvPicPr>
            <a:picLocks noChangeAspect="1"/>
          </p:cNvPicPr>
          <p:nvPr/>
        </p:nvPicPr>
        <p:blipFill>
          <a:blip r:embed="rId3" cstate="print"/>
          <a:stretch>
            <a:fillRect/>
          </a:stretch>
        </p:blipFill>
        <p:spPr>
          <a:xfrm>
            <a:off x="348342" y="1859480"/>
            <a:ext cx="9608457" cy="375237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 Box 3"/>
          <p:cNvSpPr txBox="1">
            <a:spLocks noChangeArrowheads="1"/>
          </p:cNvSpPr>
          <p:nvPr/>
        </p:nvSpPr>
        <p:spPr bwMode="auto">
          <a:xfrm>
            <a:off x="217715" y="1296038"/>
            <a:ext cx="10069286" cy="1815882"/>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a:buFontTx/>
              <a:buChar char="•"/>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In plasma, in addition to radicals and UV light, high-energy </a:t>
            </a:r>
          </a:p>
          <a:p>
            <a:pPr algn="l">
              <a:defRPr/>
            </a:pPr>
            <a:r>
              <a:rPr lang="en-US" altLang="ja-JP" sz="28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electrons and ions are also present.</a:t>
            </a:r>
            <a:endParaRPr lang="en-US" altLang="ja-JP" sz="28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a:p>
            <a:pPr algn="l">
              <a:buFontTx/>
              <a:buChar char="•"/>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These act on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peracetic</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acid, decomposing PAA at the atomic level</a:t>
            </a:r>
          </a:p>
          <a:p>
            <a:pPr algn="l">
              <a:defRPr/>
            </a:pPr>
            <a:r>
              <a:rPr lang="en-US" altLang="ja-JP" sz="28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changing it into harmless components.</a:t>
            </a:r>
            <a:endParaRPr lang="en-US" altLang="ja-JP" sz="28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57351" name="Text Box 5"/>
          <p:cNvSpPr txBox="1">
            <a:spLocks noChangeArrowheads="1"/>
          </p:cNvSpPr>
          <p:nvPr/>
        </p:nvSpPr>
        <p:spPr bwMode="auto">
          <a:xfrm>
            <a:off x="300207" y="72804"/>
            <a:ext cx="9638451" cy="677108"/>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en-US" altLang="ja-JP" sz="3800" spc="-15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Decomposition of </a:t>
            </a:r>
            <a:r>
              <a:rPr lang="en-US" altLang="ja-JP" sz="3800" spc="-150" dirty="0" err="1"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Peracetic</a:t>
            </a:r>
            <a:r>
              <a:rPr lang="en-US" altLang="ja-JP" sz="3800" spc="-15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Acid by plasma</a:t>
            </a:r>
            <a:endParaRPr lang="ja-JP" altLang="en-US" sz="3800" spc="-15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34" name="Text Box 5"/>
          <p:cNvSpPr txBox="1">
            <a:spLocks noChangeArrowheads="1"/>
          </p:cNvSpPr>
          <p:nvPr/>
        </p:nvSpPr>
        <p:spPr bwMode="auto">
          <a:xfrm>
            <a:off x="820511" y="825913"/>
            <a:ext cx="4355680" cy="52322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altLang="ja-JP" sz="2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Germicidal action of radicals</a:t>
            </a:r>
            <a:endParaRPr lang="ja-JP" altLang="en-US" sz="280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pic>
        <p:nvPicPr>
          <p:cNvPr id="12" name="図 11" descr="P26図.png"/>
          <p:cNvPicPr>
            <a:picLocks noChangeAspect="1"/>
          </p:cNvPicPr>
          <p:nvPr/>
        </p:nvPicPr>
        <p:blipFill>
          <a:blip r:embed="rId3" cstate="print"/>
          <a:stretch>
            <a:fillRect/>
          </a:stretch>
        </p:blipFill>
        <p:spPr>
          <a:xfrm>
            <a:off x="1232909" y="2880116"/>
            <a:ext cx="7969148" cy="3963369"/>
          </a:xfrm>
          <a:prstGeom prst="rect">
            <a:avLst/>
          </a:prstGeom>
        </p:spPr>
      </p:pic>
      <p:sp>
        <p:nvSpPr>
          <p:cNvPr id="6" name="スライド番号プレースホルダ 3"/>
          <p:cNvSpPr>
            <a:spLocks noGrp="1"/>
          </p:cNvSpPr>
          <p:nvPr>
            <p:ph type="sldNum" sz="quarter" idx="12"/>
          </p:nvPr>
        </p:nvSpPr>
        <p:spPr>
          <a:xfrm>
            <a:off x="7372350" y="6356351"/>
            <a:ext cx="2400300" cy="365125"/>
          </a:xfrm>
          <a:noFill/>
        </p:spPr>
        <p:txBody>
          <a:bodyPr/>
          <a:lstStyle/>
          <a:p>
            <a:fld id="{943E92AF-689F-4C1D-8714-491BC44B5132}" type="slidenum">
              <a:rPr lang="en-US" altLang="ja-JP" smtClean="0">
                <a:solidFill>
                  <a:srgbClr val="FFFF00"/>
                </a:solidFill>
                <a:ea typeface="ＭＳ Ｐゴシック" charset="-128"/>
              </a:rPr>
              <a:pPr/>
              <a:t>28</a:t>
            </a:fld>
            <a:endParaRPr lang="en-US" altLang="ja-JP" dirty="0" smtClean="0">
              <a:solidFill>
                <a:srgbClr val="FFFF00"/>
              </a:solidFill>
              <a:ea typeface="ＭＳ Ｐゴシック"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スライド番号プレースホルダ 2"/>
          <p:cNvSpPr>
            <a:spLocks noGrp="1"/>
          </p:cNvSpPr>
          <p:nvPr>
            <p:ph type="sldNum" sz="quarter" idx="12"/>
          </p:nvPr>
        </p:nvSpPr>
        <p:spPr>
          <a:noFill/>
        </p:spPr>
        <p:txBody>
          <a:bodyPr/>
          <a:lstStyle/>
          <a:p>
            <a:fld id="{57B91507-05F3-4897-B0D6-A6FE4F1E3376}" type="slidenum">
              <a:rPr lang="en-US" altLang="ja-JP" smtClean="0">
                <a:ea typeface="ＭＳ Ｐゴシック" charset="-128"/>
              </a:rPr>
              <a:pPr/>
              <a:t>29</a:t>
            </a:fld>
            <a:endParaRPr lang="en-US" altLang="ja-JP" smtClean="0">
              <a:ea typeface="ＭＳ Ｐゴシック" charset="-128"/>
            </a:endParaRPr>
          </a:p>
        </p:txBody>
      </p:sp>
      <p:sp>
        <p:nvSpPr>
          <p:cNvPr id="5" name="Text Box 5"/>
          <p:cNvSpPr txBox="1">
            <a:spLocks noChangeArrowheads="1"/>
          </p:cNvSpPr>
          <p:nvPr/>
        </p:nvSpPr>
        <p:spPr bwMode="auto">
          <a:xfrm>
            <a:off x="2073684" y="508228"/>
            <a:ext cx="5269391" cy="677108"/>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Decomposition by Plasma</a:t>
            </a:r>
            <a:endParaRPr lang="ja-JP" altLang="en-US" sz="380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9" name="Text Box 3"/>
          <p:cNvSpPr txBox="1">
            <a:spLocks noChangeArrowheads="1"/>
          </p:cNvSpPr>
          <p:nvPr/>
        </p:nvSpPr>
        <p:spPr bwMode="auto">
          <a:xfrm>
            <a:off x="581025" y="1863724"/>
            <a:ext cx="9245146" cy="353943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a:buFontTx/>
              <a:buChar char="•"/>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Plasma decomposition effect was investigated by</a:t>
            </a:r>
          </a:p>
          <a:p>
            <a:pPr algn="l">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changing the plasma irradiation time on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peracetic</a:t>
            </a:r>
            <a:endPar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a:p>
            <a:pPr algn="l">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acid.</a:t>
            </a:r>
          </a:p>
          <a:p>
            <a:pPr algn="l">
              <a:defRPr/>
            </a:pPr>
            <a:endParaRPr lang="en-US" altLang="ja-JP" sz="32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a:p>
            <a:pPr algn="l">
              <a:buFontTx/>
              <a:buChar char="•"/>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As a confirmatory method, the emission spectrum </a:t>
            </a:r>
          </a:p>
          <a:p>
            <a:pPr algn="l">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of Carbon (which is formed when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Peracetic</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acid  </a:t>
            </a:r>
          </a:p>
          <a:p>
            <a:pPr algn="l">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decomposes) was observed.</a:t>
            </a:r>
            <a:endParaRPr lang="en-US" altLang="ja-JP" sz="32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6476" y="4964"/>
            <a:ext cx="9925665" cy="741741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altLang="ja-JP"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Peracetic</a:t>
            </a:r>
            <a:r>
              <a:rPr lang="en-US" altLang="ja-JP"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Acid </a:t>
            </a:r>
            <a:endParaRPr lang="en-US" altLang="ja-JP"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ja-JP"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Advantages	</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Rapid </a:t>
            </a:r>
            <a:r>
              <a:rPr lang="en-US" altLang="ja-JP"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cycle time (30-45 minutes) </a:t>
            </a:r>
          </a:p>
          <a:p>
            <a:pPr marL="457200" indent="-457200">
              <a:buFont typeface="Arial" panose="020B0604020202020204" pitchFamily="34" charset="0"/>
              <a:buChar char="•"/>
            </a:pPr>
            <a:r>
              <a:rPr lang="en-US" altLang="ja-JP"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Low temperature (</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50-55</a:t>
            </a:r>
            <a:r>
              <a:rPr lang="ja-JP" altLang="en-US"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liquid immersion sterilization </a:t>
            </a:r>
          </a:p>
          <a:p>
            <a:pPr marL="457200" indent="-457200">
              <a:buFont typeface="Arial" panose="020B0604020202020204" pitchFamily="34" charset="0"/>
              <a:buChar char="•"/>
            </a:pP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a:t>
            </a:r>
            <a:r>
              <a:rPr lang="en-US" altLang="ja-JP"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friendly by-products </a:t>
            </a:r>
          </a:p>
          <a:p>
            <a:pPr marL="457200" indent="-457200">
              <a:buFont typeface="Arial" panose="020B0604020202020204" pitchFamily="34" charset="0"/>
              <a:buChar char="•"/>
            </a:pPr>
            <a:r>
              <a:rPr lang="en-US" altLang="ja-JP" sz="2800"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Sterilant</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flows through endoscope which facilitates </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salt,</a:t>
            </a:r>
            <a:r>
              <a:rPr lang="ja-JP" altLang="en-US"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protein </a:t>
            </a:r>
            <a:r>
              <a:rPr lang="en-US" altLang="ja-JP"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microbe removal 	</a:t>
            </a:r>
            <a:endPar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ja-JP"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Disadvantages</a:t>
            </a:r>
            <a:endParaRPr lang="en-US" altLang="ja-JP"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Point-of-use </a:t>
            </a:r>
            <a:r>
              <a:rPr lang="en-US" altLang="ja-JP"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 no sterile storage </a:t>
            </a:r>
          </a:p>
          <a:p>
            <a:pPr marL="457200" indent="-457200">
              <a:buFont typeface="Arial" panose="020B0604020202020204" pitchFamily="34" charset="0"/>
              <a:buChar char="•"/>
            </a:pP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Biological </a:t>
            </a:r>
            <a:r>
              <a:rPr lang="en-US" altLang="ja-JP"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indicator may not be suitable for routine monitoring </a:t>
            </a:r>
          </a:p>
          <a:p>
            <a:pPr marL="457200" indent="-457200">
              <a:buFont typeface="Arial" panose="020B0604020202020204" pitchFamily="34" charset="0"/>
              <a:buChar char="•"/>
            </a:pP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Used </a:t>
            </a:r>
            <a:r>
              <a:rPr lang="en-US" altLang="ja-JP"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t>
            </a:r>
            <a:r>
              <a:rPr lang="en-US" altLang="ja-JP" sz="2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immersible</a:t>
            </a:r>
            <a:r>
              <a:rPr lang="en-US" altLang="ja-JP"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instruments only </a:t>
            </a:r>
          </a:p>
          <a:p>
            <a:pPr marL="457200" indent="-457200">
              <a:buFont typeface="Arial" panose="020B0604020202020204" pitchFamily="34" charset="0"/>
              <a:buChar char="•"/>
            </a:pP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a:t>
            </a:r>
            <a:r>
              <a:rPr lang="en-US" altLang="ja-JP"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incompatibility (e.g., aluminum anodized coating becomes dull) </a:t>
            </a:r>
          </a:p>
          <a:p>
            <a:pPr marL="457200" indent="-457200">
              <a:buFont typeface="Arial" panose="020B0604020202020204" pitchFamily="34" charset="0"/>
              <a:buChar char="•"/>
            </a:pP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a:t>
            </a:r>
            <a:r>
              <a:rPr lang="en-US" altLang="ja-JP"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 or a small number of instruments processed in a cycle </a:t>
            </a:r>
          </a:p>
          <a:p>
            <a:pPr marL="457200" indent="-457200">
              <a:buFont typeface="Arial" panose="020B0604020202020204" pitchFamily="34" charset="0"/>
              <a:buChar char="•"/>
            </a:pPr>
            <a:r>
              <a:rPr lang="en-US" altLang="ja-JP"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Potential for serious eye and skin damage (concentrated solution) with contact </a:t>
            </a:r>
          </a:p>
          <a:p>
            <a:r>
              <a:rPr lang="ja-JP" altLang="en-US"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832735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1407884" y="1775896"/>
            <a:ext cx="8142514" cy="198598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8" name="Picture 4"/>
          <p:cNvPicPr>
            <a:picLocks noChangeAspect="1" noChangeArrowheads="1"/>
          </p:cNvPicPr>
          <p:nvPr/>
        </p:nvPicPr>
        <p:blipFill>
          <a:blip r:embed="rId4" cstate="print"/>
          <a:srcRect/>
          <a:stretch>
            <a:fillRect/>
          </a:stretch>
        </p:blipFill>
        <p:spPr bwMode="auto">
          <a:xfrm>
            <a:off x="1304870" y="4470399"/>
            <a:ext cx="8200352" cy="19291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242" name="日付プレースホルダ 1"/>
          <p:cNvSpPr>
            <a:spLocks noGrp="1"/>
          </p:cNvSpPr>
          <p:nvPr>
            <p:ph type="dt" sz="quarter" idx="10"/>
          </p:nvPr>
        </p:nvSpPr>
        <p:spPr>
          <a:xfrm>
            <a:off x="1094919" y="6477887"/>
            <a:ext cx="2240234" cy="229073"/>
          </a:xfrm>
          <a:noFill/>
          <a:effectLst>
            <a:outerShdw blurRad="50800" dist="38100" dir="2700000" algn="tl" rotWithShape="0">
              <a:prstClr val="black">
                <a:alpha val="40000"/>
              </a:prstClr>
            </a:outerShdw>
          </a:effectLst>
        </p:spPr>
        <p:txBody>
          <a:bodyPr/>
          <a:lstStyle/>
          <a:p>
            <a:fld id="{9DFE6FC0-B4A8-4569-ACA7-9B77085EDE32}" type="datetime1">
              <a:rPr lang="ja-JP" altLang="en-US" smtClean="0">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pPr/>
              <a:t>2015/10/8</a:t>
            </a:fld>
            <a:endParaRPr lang="en-US" altLang="ja-JP" smtClean="0">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p:txBody>
      </p:sp>
      <p:sp>
        <p:nvSpPr>
          <p:cNvPr id="10243" name="スライド番号プレースホルダ 2"/>
          <p:cNvSpPr>
            <a:spLocks noGrp="1"/>
          </p:cNvSpPr>
          <p:nvPr>
            <p:ph type="sldNum" sz="quarter" idx="12"/>
          </p:nvPr>
        </p:nvSpPr>
        <p:spPr>
          <a:xfrm>
            <a:off x="7619097" y="6477887"/>
            <a:ext cx="2240234" cy="229073"/>
          </a:xfrm>
          <a:noFill/>
          <a:effectLst>
            <a:outerShdw blurRad="50800" dist="38100" dir="2700000" algn="tl" rotWithShape="0">
              <a:prstClr val="black">
                <a:alpha val="40000"/>
              </a:prstClr>
            </a:outerShdw>
          </a:effectLst>
        </p:spPr>
        <p:txBody>
          <a:bodyPr/>
          <a:lstStyle/>
          <a:p>
            <a:fld id="{EA39C8DF-74B2-4AA5-BAA8-5A9C1F5BF4F4}" type="slidenum">
              <a:rPr lang="en-US" altLang="ja-JP" smtClean="0">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pPr/>
              <a:t>30</a:t>
            </a:fld>
            <a:endParaRPr lang="en-US" altLang="ja-JP" dirty="0" smtClean="0">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p:txBody>
      </p:sp>
      <p:sp>
        <p:nvSpPr>
          <p:cNvPr id="12" name="テキスト ボックス 11"/>
          <p:cNvSpPr txBox="1"/>
          <p:nvPr/>
        </p:nvSpPr>
        <p:spPr>
          <a:xfrm>
            <a:off x="6361852" y="4675967"/>
            <a:ext cx="783721" cy="457227"/>
          </a:xfrm>
          <a:prstGeom prst="rect">
            <a:avLst/>
          </a:prstGeom>
          <a:noFill/>
          <a:effectLst/>
        </p:spPr>
        <p:txBody>
          <a:bodyPr wrap="square">
            <a:spAutoFit/>
          </a:bodyPr>
          <a:lstStyle/>
          <a:p>
            <a:pPr>
              <a:defRPr/>
            </a:pPr>
            <a:r>
              <a:rPr lang="en-US" altLang="ja-JP" sz="2400" dirty="0">
                <a:solidFill>
                  <a:schemeClr val="accent6">
                    <a:lumMod val="75000"/>
                  </a:schemeClr>
                </a:solidFill>
                <a:latin typeface="Times New Roman" pitchFamily="18" charset="0"/>
                <a:ea typeface="ＭＳ Ｐゴシック" pitchFamily="50" charset="-128"/>
                <a:cs typeface="Times New Roman" pitchFamily="18" charset="0"/>
              </a:rPr>
              <a:t>Hα</a:t>
            </a:r>
            <a:endParaRPr lang="ja-JP" altLang="en-US" sz="2400" dirty="0">
              <a:solidFill>
                <a:schemeClr val="accent6">
                  <a:lumMod val="75000"/>
                </a:schemeClr>
              </a:solidFill>
              <a:latin typeface="Times New Roman" pitchFamily="18" charset="0"/>
              <a:ea typeface="ＭＳ Ｐゴシック" pitchFamily="50" charset="-128"/>
              <a:cs typeface="Times New Roman" pitchFamily="18" charset="0"/>
            </a:endParaRPr>
          </a:p>
        </p:txBody>
      </p:sp>
      <p:sp>
        <p:nvSpPr>
          <p:cNvPr id="17" name="Text Box 5"/>
          <p:cNvSpPr txBox="1">
            <a:spLocks noChangeArrowheads="1"/>
          </p:cNvSpPr>
          <p:nvPr/>
        </p:nvSpPr>
        <p:spPr bwMode="auto">
          <a:xfrm>
            <a:off x="0" y="85443"/>
            <a:ext cx="10287001" cy="11951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lnSpc>
                <a:spcPts val="4300"/>
              </a:lnSpc>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Analysis of Plasma Components</a:t>
            </a:r>
          </a:p>
          <a:p>
            <a:pPr algn="ctr">
              <a:lnSpc>
                <a:spcPts val="4300"/>
              </a:lnSpc>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by Emission Spectroscopy (Decomposition Process)  </a:t>
            </a:r>
            <a:endParaRPr lang="ja-JP" altLang="en-US" sz="380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19" name="Text Box 5"/>
          <p:cNvSpPr txBox="1">
            <a:spLocks noChangeArrowheads="1"/>
          </p:cNvSpPr>
          <p:nvPr/>
        </p:nvSpPr>
        <p:spPr bwMode="auto">
          <a:xfrm>
            <a:off x="289759" y="4019575"/>
            <a:ext cx="10156896" cy="52322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ja-JP" altLang="en-US" sz="2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t>
            </a:r>
            <a:r>
              <a:rPr lang="en-US" altLang="ja-JP" sz="2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Emission spectrum (5 minute process time) of PAA plasma </a:t>
            </a:r>
            <a:r>
              <a:rPr lang="ja-JP" altLang="en-US" sz="2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t>
            </a:r>
            <a:endParaRPr lang="ja-JP" altLang="en-US" sz="280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20" name="テキスト ボックス 19"/>
          <p:cNvSpPr txBox="1"/>
          <p:nvPr/>
        </p:nvSpPr>
        <p:spPr>
          <a:xfrm>
            <a:off x="2764841" y="4717073"/>
            <a:ext cx="1763609" cy="461665"/>
          </a:xfrm>
          <a:prstGeom prst="rect">
            <a:avLst/>
          </a:prstGeom>
          <a:noFill/>
          <a:effectLst/>
        </p:spPr>
        <p:txBody>
          <a:bodyPr wrap="square">
            <a:spAutoFit/>
          </a:bodyPr>
          <a:lstStyle/>
          <a:p>
            <a:pPr>
              <a:defRPr/>
            </a:pPr>
            <a:r>
              <a:rPr lang="en-US" altLang="ja-JP" sz="2400" dirty="0" smtClean="0">
                <a:solidFill>
                  <a:schemeClr val="accent6">
                    <a:lumMod val="75000"/>
                  </a:schemeClr>
                </a:solidFill>
                <a:latin typeface="Times New Roman" pitchFamily="18" charset="0"/>
                <a:ea typeface="ＭＳ Ｐゴシック" pitchFamily="50" charset="-128"/>
                <a:cs typeface="Times New Roman" pitchFamily="18" charset="0"/>
              </a:rPr>
              <a:t>N,N</a:t>
            </a:r>
            <a:r>
              <a:rPr lang="en-US" altLang="ja-JP" sz="2400" baseline="-25000" dirty="0" smtClean="0">
                <a:solidFill>
                  <a:schemeClr val="accent6">
                    <a:lumMod val="75000"/>
                  </a:schemeClr>
                </a:solidFill>
                <a:latin typeface="Times New Roman" pitchFamily="18" charset="0"/>
                <a:ea typeface="ＭＳ Ｐゴシック" pitchFamily="50" charset="-128"/>
                <a:cs typeface="Times New Roman" pitchFamily="18" charset="0"/>
              </a:rPr>
              <a:t>2</a:t>
            </a:r>
            <a:r>
              <a:rPr lang="en-US" altLang="ja-JP" sz="2400" dirty="0" smtClean="0">
                <a:solidFill>
                  <a:schemeClr val="accent6">
                    <a:lumMod val="75000"/>
                  </a:schemeClr>
                </a:solidFill>
                <a:latin typeface="Times New Roman" pitchFamily="18" charset="0"/>
                <a:ea typeface="ＭＳ Ｐゴシック" pitchFamily="50" charset="-128"/>
                <a:cs typeface="Times New Roman" pitchFamily="18" charset="0"/>
              </a:rPr>
              <a:t> , etc.</a:t>
            </a:r>
            <a:endParaRPr lang="ja-JP" altLang="en-US" sz="2400" dirty="0">
              <a:solidFill>
                <a:schemeClr val="accent6">
                  <a:lumMod val="75000"/>
                </a:schemeClr>
              </a:solidFill>
              <a:latin typeface="Times New Roman" pitchFamily="18" charset="0"/>
              <a:ea typeface="ＭＳ Ｐゴシック" pitchFamily="50" charset="-128"/>
              <a:cs typeface="Times New Roman" pitchFamily="18" charset="0"/>
            </a:endParaRPr>
          </a:p>
        </p:txBody>
      </p:sp>
      <p:sp>
        <p:nvSpPr>
          <p:cNvPr id="21" name="左中かっこ 20"/>
          <p:cNvSpPr/>
          <p:nvPr/>
        </p:nvSpPr>
        <p:spPr bwMode="auto">
          <a:xfrm rot="5400000">
            <a:off x="3580236" y="4492063"/>
            <a:ext cx="359176" cy="1775548"/>
          </a:xfrm>
          <a:prstGeom prst="leftBrace">
            <a:avLst>
              <a:gd name="adj1" fmla="val 22164"/>
              <a:gd name="adj2" fmla="val 61972"/>
            </a:avLst>
          </a:prstGeom>
          <a:ln>
            <a:headEnd type="none" w="med" len="med"/>
            <a:tailEnd type="none" w="med" len="med"/>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txBody>
          <a:bodyPr/>
          <a:lstStyle/>
          <a:p>
            <a:pPr>
              <a:defRPr/>
            </a:pPr>
            <a:endParaRPr lang="ja-JP" altLang="en-US">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60" name="テキスト ボックス 6"/>
          <p:cNvSpPr txBox="1">
            <a:spLocks noChangeArrowheads="1"/>
          </p:cNvSpPr>
          <p:nvPr/>
        </p:nvSpPr>
        <p:spPr bwMode="auto">
          <a:xfrm rot="10800000">
            <a:off x="763089" y="4484913"/>
            <a:ext cx="738664" cy="1957179"/>
          </a:xfrm>
          <a:prstGeom prst="rect">
            <a:avLst/>
          </a:prstGeom>
          <a:solidFill>
            <a:schemeClr val="bg1"/>
          </a:solidFill>
          <a:ln w="9525">
            <a:noFill/>
            <a:miter lim="800000"/>
            <a:headEnd/>
            <a:tailEnd/>
          </a:ln>
          <a:effectLst/>
        </p:spPr>
        <p:txBody>
          <a:bodyPr vert="eaVert" wrap="square">
            <a:spAutoFit/>
          </a:bodyPr>
          <a:lstStyle/>
          <a:p>
            <a:r>
              <a:rPr lang="en-US" altLang="ja-JP" dirty="0">
                <a:solidFill>
                  <a:schemeClr val="tx1"/>
                </a:solidFill>
                <a:latin typeface="Times New Roman" pitchFamily="18" charset="0"/>
                <a:cs typeface="Times New Roman" pitchFamily="18" charset="0"/>
              </a:rPr>
              <a:t>Emission intensity [</a:t>
            </a:r>
            <a:r>
              <a:rPr lang="en-US" altLang="ja-JP" dirty="0" err="1">
                <a:solidFill>
                  <a:schemeClr val="tx1"/>
                </a:solidFill>
                <a:latin typeface="Times New Roman" pitchFamily="18" charset="0"/>
                <a:cs typeface="Times New Roman" pitchFamily="18" charset="0"/>
              </a:rPr>
              <a:t>a.u</a:t>
            </a:r>
            <a:r>
              <a:rPr lang="en-US" altLang="ja-JP" dirty="0">
                <a:solidFill>
                  <a:schemeClr val="tx1"/>
                </a:solidFill>
                <a:latin typeface="Times New Roman" pitchFamily="18" charset="0"/>
                <a:cs typeface="Times New Roman" pitchFamily="18" charset="0"/>
              </a:rPr>
              <a:t>.]</a:t>
            </a:r>
            <a:endParaRPr lang="ja-JP" altLang="en-US" dirty="0">
              <a:solidFill>
                <a:schemeClr val="tx1"/>
              </a:solidFill>
              <a:latin typeface="Times New Roman" pitchFamily="18" charset="0"/>
              <a:cs typeface="Times New Roman" pitchFamily="18" charset="0"/>
            </a:endParaRPr>
          </a:p>
        </p:txBody>
      </p:sp>
      <p:sp>
        <p:nvSpPr>
          <p:cNvPr id="10262" name="テキスト ボックス 5"/>
          <p:cNvSpPr txBox="1">
            <a:spLocks noChangeArrowheads="1"/>
          </p:cNvSpPr>
          <p:nvPr/>
        </p:nvSpPr>
        <p:spPr bwMode="auto">
          <a:xfrm>
            <a:off x="795758" y="6407469"/>
            <a:ext cx="8712000" cy="30777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US" altLang="ja-JP" sz="1400" dirty="0" smtClean="0">
                <a:effectLst>
                  <a:outerShdw blurRad="38100" dist="38100" dir="2700000" algn="tl">
                    <a:srgbClr val="000000">
                      <a:alpha val="43137"/>
                    </a:srgbClr>
                  </a:outerShdw>
                </a:effectLst>
                <a:latin typeface="Times New Roman" pitchFamily="18" charset="0"/>
                <a:cs typeface="Times New Roman" pitchFamily="18" charset="0"/>
              </a:rPr>
              <a:t>Wavelength[nm]</a:t>
            </a:r>
            <a:endParaRPr lang="ja-JP" altLang="en-US" sz="1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テキスト ボックス 25"/>
          <p:cNvSpPr txBox="1"/>
          <p:nvPr/>
        </p:nvSpPr>
        <p:spPr>
          <a:xfrm>
            <a:off x="4797718" y="4645936"/>
            <a:ext cx="1457939" cy="46166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ja-JP" sz="24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C radical</a:t>
            </a:r>
            <a:endParaRPr lang="ja-JP" altLang="en-US" sz="24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31" name="日付プレースホルダ 1"/>
          <p:cNvSpPr txBox="1">
            <a:spLocks/>
          </p:cNvSpPr>
          <p:nvPr/>
        </p:nvSpPr>
        <p:spPr>
          <a:xfrm>
            <a:off x="965632" y="3739153"/>
            <a:ext cx="2240234" cy="229073"/>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9DFE6FC0-B4A8-4569-ACA7-9B77085EDE32}" type="datetime1">
              <a:rPr kumimoji="1" lang="ja-JP" altLang="en-US" sz="1200" b="0" i="0" u="none" strike="noStrike" kern="1200" cap="none" spc="0" normalizeH="0" baseline="0" noProof="0" smtClean="0">
                <a:ln>
                  <a:noFill/>
                </a:ln>
                <a:solidFill>
                  <a:schemeClr val="tx1">
                    <a:tint val="75000"/>
                  </a:schemeClr>
                </a:solidFill>
                <a:effectLst>
                  <a:outerShdw blurRad="38100" dist="38100" dir="2700000" algn="tl">
                    <a:srgbClr val="000000">
                      <a:alpha val="43137"/>
                    </a:srgbClr>
                  </a:outerShdw>
                </a:effectLst>
                <a:uLnTx/>
                <a:uFillTx/>
                <a:latin typeface="Times New Roman" pitchFamily="18" charset="0"/>
                <a:ea typeface="ＭＳ Ｐゴシック" charset="-128"/>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2015/10/8</a:t>
            </a:fld>
            <a:endParaRPr kumimoji="1" lang="en-US" altLang="ja-JP" sz="1200" b="0" i="0" u="none" strike="noStrike" kern="1200" cap="none" spc="0" normalizeH="0" baseline="0" noProof="0" smtClean="0">
              <a:ln>
                <a:noFill/>
              </a:ln>
              <a:solidFill>
                <a:schemeClr val="tx1">
                  <a:tint val="75000"/>
                </a:schemeClr>
              </a:solidFill>
              <a:effectLst>
                <a:outerShdw blurRad="38100" dist="38100" dir="2700000" algn="tl">
                  <a:srgbClr val="000000">
                    <a:alpha val="43137"/>
                  </a:srgbClr>
                </a:outerShdw>
              </a:effectLst>
              <a:uLnTx/>
              <a:uFillTx/>
              <a:latin typeface="Times New Roman" pitchFamily="18" charset="0"/>
              <a:ea typeface="ＭＳ Ｐゴシック" charset="-128"/>
              <a:cs typeface="Times New Roman" pitchFamily="18" charset="0"/>
            </a:endParaRPr>
          </a:p>
        </p:txBody>
      </p:sp>
      <p:cxnSp>
        <p:nvCxnSpPr>
          <p:cNvPr id="36" name="直線矢印コネクタ 35"/>
          <p:cNvCxnSpPr/>
          <p:nvPr/>
        </p:nvCxnSpPr>
        <p:spPr bwMode="auto">
          <a:xfrm flipH="1">
            <a:off x="6506718" y="2437176"/>
            <a:ext cx="269875" cy="592137"/>
          </a:xfrm>
          <a:prstGeom prst="straightConnector1">
            <a:avLst/>
          </a:prstGeom>
          <a:ln>
            <a:headEnd type="none" w="med" len="med"/>
            <a:tailEnd type="arrow"/>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7" name="テキスト ボックス 36"/>
          <p:cNvSpPr txBox="1"/>
          <p:nvPr/>
        </p:nvSpPr>
        <p:spPr>
          <a:xfrm>
            <a:off x="6477970" y="2089736"/>
            <a:ext cx="786749" cy="461665"/>
          </a:xfrm>
          <a:prstGeom prst="rect">
            <a:avLst/>
          </a:prstGeom>
          <a:noFill/>
          <a:effectLst/>
        </p:spPr>
        <p:txBody>
          <a:bodyPr wrap="square">
            <a:spAutoFit/>
          </a:bodyPr>
          <a:lstStyle/>
          <a:p>
            <a:pPr>
              <a:defRPr/>
            </a:pPr>
            <a:r>
              <a:rPr lang="en-US" altLang="ja-JP" sz="2400" dirty="0">
                <a:solidFill>
                  <a:schemeClr val="accent6">
                    <a:lumMod val="75000"/>
                  </a:schemeClr>
                </a:solidFill>
                <a:latin typeface="Times New Roman" pitchFamily="18" charset="0"/>
                <a:ea typeface="ＭＳ Ｐゴシック" pitchFamily="50" charset="-128"/>
                <a:cs typeface="Times New Roman" pitchFamily="18" charset="0"/>
              </a:rPr>
              <a:t>Hα</a:t>
            </a:r>
            <a:endParaRPr lang="ja-JP" altLang="en-US" sz="2400" dirty="0">
              <a:solidFill>
                <a:schemeClr val="accent6">
                  <a:lumMod val="75000"/>
                </a:schemeClr>
              </a:solidFill>
              <a:latin typeface="Times New Roman" pitchFamily="18" charset="0"/>
              <a:ea typeface="ＭＳ Ｐゴシック" pitchFamily="50" charset="-128"/>
              <a:cs typeface="Times New Roman" pitchFamily="18" charset="0"/>
            </a:endParaRPr>
          </a:p>
        </p:txBody>
      </p:sp>
      <p:sp>
        <p:nvSpPr>
          <p:cNvPr id="38" name="Text Box 5"/>
          <p:cNvSpPr txBox="1">
            <a:spLocks noChangeArrowheads="1"/>
          </p:cNvSpPr>
          <p:nvPr/>
        </p:nvSpPr>
        <p:spPr bwMode="auto">
          <a:xfrm>
            <a:off x="319314" y="1295356"/>
            <a:ext cx="9724572" cy="52322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ja-JP" altLang="en-US" sz="2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t>
            </a:r>
            <a:r>
              <a:rPr lang="en-US" altLang="ja-JP" sz="2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Emission spectrum (1 minute process time) of PAA plasma</a:t>
            </a:r>
            <a:r>
              <a:rPr lang="ja-JP" altLang="en-US" sz="2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a:t>
            </a:r>
            <a:endParaRPr lang="ja-JP" altLang="en-US" sz="280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39" name="テキスト ボックス 38"/>
          <p:cNvSpPr txBox="1"/>
          <p:nvPr/>
        </p:nvSpPr>
        <p:spPr>
          <a:xfrm>
            <a:off x="2425905" y="2070537"/>
            <a:ext cx="1532012" cy="461665"/>
          </a:xfrm>
          <a:prstGeom prst="rect">
            <a:avLst/>
          </a:prstGeom>
          <a:noFill/>
          <a:effectLst/>
        </p:spPr>
        <p:txBody>
          <a:bodyPr wrap="square">
            <a:spAutoFit/>
          </a:bodyPr>
          <a:lstStyle/>
          <a:p>
            <a:pPr>
              <a:defRPr/>
            </a:pPr>
            <a:r>
              <a:rPr lang="en-US" altLang="ja-JP" sz="2400" dirty="0" smtClean="0">
                <a:solidFill>
                  <a:schemeClr val="accent6">
                    <a:lumMod val="75000"/>
                  </a:schemeClr>
                </a:solidFill>
                <a:latin typeface="Times New Roman" pitchFamily="18" charset="0"/>
                <a:ea typeface="ＭＳ Ｐゴシック" pitchFamily="50" charset="-128"/>
                <a:cs typeface="Times New Roman" pitchFamily="18" charset="0"/>
              </a:rPr>
              <a:t>N,N</a:t>
            </a:r>
            <a:r>
              <a:rPr lang="en-US" altLang="ja-JP" sz="2400" baseline="-25000" dirty="0" smtClean="0">
                <a:solidFill>
                  <a:schemeClr val="accent6">
                    <a:lumMod val="75000"/>
                  </a:schemeClr>
                </a:solidFill>
                <a:latin typeface="Times New Roman" pitchFamily="18" charset="0"/>
                <a:ea typeface="ＭＳ Ｐゴシック" pitchFamily="50" charset="-128"/>
                <a:cs typeface="Times New Roman" pitchFamily="18" charset="0"/>
              </a:rPr>
              <a:t>2</a:t>
            </a:r>
            <a:r>
              <a:rPr lang="en-US" altLang="ja-JP" sz="2400" dirty="0" smtClean="0">
                <a:solidFill>
                  <a:schemeClr val="accent6">
                    <a:lumMod val="75000"/>
                  </a:schemeClr>
                </a:solidFill>
                <a:latin typeface="Times New Roman" pitchFamily="18" charset="0"/>
                <a:ea typeface="ＭＳ Ｐゴシック" pitchFamily="50" charset="-128"/>
                <a:cs typeface="Times New Roman" pitchFamily="18" charset="0"/>
              </a:rPr>
              <a:t>, etc.</a:t>
            </a:r>
            <a:endParaRPr lang="ja-JP" altLang="en-US" sz="2400" dirty="0">
              <a:solidFill>
                <a:schemeClr val="accent6">
                  <a:lumMod val="75000"/>
                </a:schemeClr>
              </a:solidFill>
              <a:latin typeface="Times New Roman" pitchFamily="18" charset="0"/>
              <a:ea typeface="ＭＳ Ｐゴシック" pitchFamily="50" charset="-128"/>
              <a:cs typeface="Times New Roman" pitchFamily="18" charset="0"/>
            </a:endParaRPr>
          </a:p>
        </p:txBody>
      </p:sp>
      <p:sp>
        <p:nvSpPr>
          <p:cNvPr id="40" name="左中かっこ 39"/>
          <p:cNvSpPr/>
          <p:nvPr/>
        </p:nvSpPr>
        <p:spPr bwMode="auto">
          <a:xfrm rot="5400000">
            <a:off x="3475983" y="1730720"/>
            <a:ext cx="368505" cy="1782408"/>
          </a:xfrm>
          <a:prstGeom prst="leftBrace">
            <a:avLst>
              <a:gd name="adj1" fmla="val 22164"/>
              <a:gd name="adj2" fmla="val 61972"/>
            </a:avLst>
          </a:prstGeom>
          <a:ln>
            <a:headEnd type="none" w="med" len="med"/>
            <a:tailEnd type="none" w="med" len="med"/>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txBody>
          <a:bodyPr/>
          <a:lstStyle/>
          <a:p>
            <a:pPr>
              <a:defRPr/>
            </a:pPr>
            <a:endParaRPr lang="ja-JP" altLang="en-US">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1" name="テキスト ボックス 6"/>
          <p:cNvSpPr txBox="1">
            <a:spLocks noChangeArrowheads="1"/>
          </p:cNvSpPr>
          <p:nvPr/>
        </p:nvSpPr>
        <p:spPr bwMode="auto">
          <a:xfrm rot="10800000">
            <a:off x="790136" y="1770741"/>
            <a:ext cx="738664" cy="2017186"/>
          </a:xfrm>
          <a:prstGeom prst="rect">
            <a:avLst/>
          </a:prstGeom>
          <a:solidFill>
            <a:schemeClr val="bg1"/>
          </a:solidFill>
          <a:ln w="9525">
            <a:noFill/>
            <a:miter lim="800000"/>
            <a:headEnd/>
            <a:tailEnd/>
          </a:ln>
          <a:effectLst/>
        </p:spPr>
        <p:txBody>
          <a:bodyPr vert="eaVert" wrap="square">
            <a:spAutoFit/>
          </a:bodyPr>
          <a:lstStyle/>
          <a:p>
            <a:r>
              <a:rPr lang="en-US" altLang="ja-JP" dirty="0">
                <a:solidFill>
                  <a:schemeClr val="tx1"/>
                </a:solidFill>
                <a:latin typeface="Times New Roman" pitchFamily="18" charset="0"/>
                <a:cs typeface="Times New Roman" pitchFamily="18" charset="0"/>
              </a:rPr>
              <a:t>Emission intensity [</a:t>
            </a:r>
            <a:r>
              <a:rPr lang="en-US" altLang="ja-JP" dirty="0" err="1">
                <a:solidFill>
                  <a:schemeClr val="tx1"/>
                </a:solidFill>
                <a:latin typeface="Times New Roman" pitchFamily="18" charset="0"/>
                <a:cs typeface="Times New Roman" pitchFamily="18" charset="0"/>
              </a:rPr>
              <a:t>a.u</a:t>
            </a:r>
            <a:r>
              <a:rPr lang="en-US" altLang="ja-JP" dirty="0" smtClean="0">
                <a:solidFill>
                  <a:schemeClr val="tx1"/>
                </a:solidFill>
                <a:latin typeface="Times New Roman" pitchFamily="18" charset="0"/>
                <a:cs typeface="Times New Roman" pitchFamily="18" charset="0"/>
              </a:rPr>
              <a:t>.](</a:t>
            </a:r>
            <a:r>
              <a:rPr lang="ja-JP" altLang="ja-JP" dirty="0">
                <a:latin typeface="Times New Roman" panose="02020603050405020304" pitchFamily="18" charset="0"/>
                <a:cs typeface="Times New Roman" panose="02020603050405020304" pitchFamily="18" charset="0"/>
              </a:rPr>
              <a:t>arbitrary </a:t>
            </a:r>
            <a:r>
              <a:rPr lang="ja-JP" altLang="ja-JP" dirty="0" smtClean="0">
                <a:latin typeface="Times New Roman" panose="02020603050405020304" pitchFamily="18" charset="0"/>
                <a:cs typeface="Times New Roman" panose="02020603050405020304" pitchFamily="18" charset="0"/>
              </a:rPr>
              <a:t>units</a:t>
            </a:r>
            <a:r>
              <a:rPr lang="en-US" altLang="ja-JP" dirty="0" smtClean="0">
                <a:latin typeface="Times New Roman" panose="02020603050405020304" pitchFamily="18" charset="0"/>
                <a:cs typeface="Times New Roman" panose="02020603050405020304" pitchFamily="18" charset="0"/>
              </a:rPr>
              <a:t>)</a:t>
            </a:r>
            <a:endParaRPr lang="ja-JP" altLang="en-US" dirty="0">
              <a:solidFill>
                <a:schemeClr val="tx1"/>
              </a:solidFill>
              <a:latin typeface="Times New Roman" pitchFamily="18" charset="0"/>
              <a:cs typeface="Times New Roman" pitchFamily="18" charset="0"/>
            </a:endParaRPr>
          </a:p>
        </p:txBody>
      </p:sp>
      <p:sp>
        <p:nvSpPr>
          <p:cNvPr id="42" name="テキスト ボックス 5"/>
          <p:cNvSpPr txBox="1">
            <a:spLocks noChangeArrowheads="1"/>
          </p:cNvSpPr>
          <p:nvPr/>
        </p:nvSpPr>
        <p:spPr bwMode="auto">
          <a:xfrm>
            <a:off x="832733" y="3751666"/>
            <a:ext cx="8712000" cy="30777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US" altLang="ja-JP" sz="1400" dirty="0" smtClean="0">
                <a:effectLst>
                  <a:outerShdw blurRad="38100" dist="38100" dir="2700000" algn="tl">
                    <a:srgbClr val="000000">
                      <a:alpha val="43137"/>
                    </a:srgbClr>
                  </a:outerShdw>
                </a:effectLst>
                <a:latin typeface="Times New Roman" pitchFamily="18" charset="0"/>
                <a:cs typeface="Times New Roman" pitchFamily="18" charset="0"/>
              </a:rPr>
              <a:t>Wavelength[nm]</a:t>
            </a:r>
            <a:endParaRPr lang="ja-JP" altLang="en-US" sz="1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4" name="テキスト ボックス 43"/>
          <p:cNvSpPr txBox="1"/>
          <p:nvPr/>
        </p:nvSpPr>
        <p:spPr>
          <a:xfrm>
            <a:off x="4764402" y="2245781"/>
            <a:ext cx="1491255" cy="46166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ja-JP" sz="24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C radical</a:t>
            </a:r>
            <a:endParaRPr lang="ja-JP" altLang="en-US" sz="24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cxnSp>
        <p:nvCxnSpPr>
          <p:cNvPr id="45" name="直線矢印コネクタ 44"/>
          <p:cNvCxnSpPr/>
          <p:nvPr/>
        </p:nvCxnSpPr>
        <p:spPr bwMode="auto">
          <a:xfrm flipH="1">
            <a:off x="5219574" y="2578853"/>
            <a:ext cx="288487" cy="701380"/>
          </a:xfrm>
          <a:prstGeom prst="straightConnector1">
            <a:avLst/>
          </a:prstGeom>
          <a:ln>
            <a:headEnd type="none" w="med" len="med"/>
            <a:tailEnd type="arrow"/>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67" name="直線矢印コネクタ 66"/>
          <p:cNvCxnSpPr/>
          <p:nvPr/>
        </p:nvCxnSpPr>
        <p:spPr bwMode="auto">
          <a:xfrm flipH="1">
            <a:off x="5168774" y="4995482"/>
            <a:ext cx="288487" cy="701380"/>
          </a:xfrm>
          <a:prstGeom prst="straightConnector1">
            <a:avLst/>
          </a:prstGeom>
          <a:ln>
            <a:headEnd type="none" w="med" len="med"/>
            <a:tailEnd type="arrow"/>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68" name="直線矢印コネクタ 67"/>
          <p:cNvCxnSpPr/>
          <p:nvPr/>
        </p:nvCxnSpPr>
        <p:spPr bwMode="auto">
          <a:xfrm flipH="1">
            <a:off x="6409745" y="4988225"/>
            <a:ext cx="288487" cy="701380"/>
          </a:xfrm>
          <a:prstGeom prst="straightConnector1">
            <a:avLst/>
          </a:prstGeom>
          <a:ln>
            <a:headEnd type="none" w="med" len="med"/>
            <a:tailEnd type="arrow"/>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p:nvPr>
            <p:extLst>
              <p:ext uri="{D42A27DB-BD31-4B8C-83A1-F6EECF244321}">
                <p14:modId xmlns:p14="http://schemas.microsoft.com/office/powerpoint/2010/main" xmlns="" val="3626367851"/>
              </p:ext>
            </p:extLst>
          </p:nvPr>
        </p:nvGraphicFramePr>
        <p:xfrm>
          <a:off x="943429" y="1248230"/>
          <a:ext cx="8098971" cy="5428342"/>
        </p:xfrm>
        <a:graphic>
          <a:graphicData uri="http://schemas.openxmlformats.org/drawingml/2006/chart">
            <c:chart xmlns:c="http://schemas.openxmlformats.org/drawingml/2006/chart" xmlns:r="http://schemas.openxmlformats.org/officeDocument/2006/relationships" r:id="rId3"/>
          </a:graphicData>
        </a:graphic>
      </p:graphicFrame>
      <p:sp>
        <p:nvSpPr>
          <p:cNvPr id="16387" name="スライド番号プレースホルダ 2"/>
          <p:cNvSpPr>
            <a:spLocks noGrp="1"/>
          </p:cNvSpPr>
          <p:nvPr>
            <p:ph type="sldNum" sz="quarter" idx="12"/>
          </p:nvPr>
        </p:nvSpPr>
        <p:spPr>
          <a:noFill/>
        </p:spPr>
        <p:txBody>
          <a:bodyPr/>
          <a:lstStyle/>
          <a:p>
            <a:fld id="{F8FC010D-09D3-4C26-B5B5-E67CC482422E}" type="slidenum">
              <a:rPr lang="en-US" altLang="ja-JP" smtClean="0">
                <a:ea typeface="ＭＳ Ｐゴシック" charset="-128"/>
              </a:rPr>
              <a:pPr/>
              <a:t>31</a:t>
            </a:fld>
            <a:endParaRPr lang="en-US" altLang="ja-JP" smtClean="0">
              <a:ea typeface="ＭＳ Ｐゴシック" charset="-128"/>
            </a:endParaRPr>
          </a:p>
        </p:txBody>
      </p:sp>
      <p:sp>
        <p:nvSpPr>
          <p:cNvPr id="5" name="Text Box 5"/>
          <p:cNvSpPr txBox="1">
            <a:spLocks noChangeArrowheads="1"/>
          </p:cNvSpPr>
          <p:nvPr/>
        </p:nvSpPr>
        <p:spPr bwMode="auto">
          <a:xfrm>
            <a:off x="711198" y="246969"/>
            <a:ext cx="8969829" cy="67710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en-US" altLang="ja-JP" sz="3800" dirty="0" smtClean="0">
                <a:solidFill>
                  <a:schemeClr val="bg1"/>
                </a:solidFill>
                <a:latin typeface="Times New Roman" pitchFamily="18" charset="0"/>
                <a:ea typeface="ＭＳ Ｐゴシック" pitchFamily="50" charset="-128"/>
                <a:cs typeface="Times New Roman" pitchFamily="18" charset="0"/>
              </a:rPr>
              <a:t>Emission Intensity of Carbon Radicals</a:t>
            </a:r>
            <a:endParaRPr lang="ja-JP" altLang="en-US" sz="3800" dirty="0">
              <a:solidFill>
                <a:schemeClr val="bg1"/>
              </a:solidFill>
              <a:latin typeface="Times New Roman" pitchFamily="18" charset="0"/>
              <a:ea typeface="ＭＳ Ｐゴシック" pitchFamily="50" charset="-128"/>
              <a:cs typeface="Times New Roman" pitchFamily="18" charset="0"/>
            </a:endParaRPr>
          </a:p>
        </p:txBody>
      </p:sp>
      <p:sp>
        <p:nvSpPr>
          <p:cNvPr id="16390" name="テキスト ボックス 7"/>
          <p:cNvSpPr txBox="1">
            <a:spLocks noChangeArrowheads="1"/>
          </p:cNvSpPr>
          <p:nvPr/>
        </p:nvSpPr>
        <p:spPr bwMode="auto">
          <a:xfrm rot="10800000">
            <a:off x="934313" y="1786919"/>
            <a:ext cx="553998" cy="3387725"/>
          </a:xfrm>
          <a:prstGeom prst="rect">
            <a:avLst/>
          </a:prstGeom>
          <a:noFill/>
          <a:ln w="9525">
            <a:noFill/>
            <a:miter lim="800000"/>
            <a:headEnd/>
            <a:tailEnd/>
          </a:ln>
        </p:spPr>
        <p:txBody>
          <a:bodyPr vert="eaVert">
            <a:spAutoFit/>
          </a:bodyPr>
          <a:lstStyle/>
          <a:p>
            <a:r>
              <a:rPr lang="en-US" altLang="ja-JP" sz="2400">
                <a:solidFill>
                  <a:schemeClr val="tx1"/>
                </a:solidFill>
                <a:latin typeface="Times New Roman" panose="02020603050405020304" pitchFamily="18" charset="0"/>
                <a:cs typeface="Times New Roman" panose="02020603050405020304" pitchFamily="18" charset="0"/>
              </a:rPr>
              <a:t>Emission intensity [a.u.]</a:t>
            </a:r>
            <a:endParaRPr lang="ja-JP" altLang="en-US" sz="2400">
              <a:solidFill>
                <a:schemeClr val="tx1"/>
              </a:solidFill>
              <a:latin typeface="Times New Roman" panose="02020603050405020304" pitchFamily="18" charset="0"/>
              <a:cs typeface="Times New Roman" panose="02020603050405020304" pitchFamily="18" charset="0"/>
            </a:endParaRPr>
          </a:p>
        </p:txBody>
      </p:sp>
      <p:sp>
        <p:nvSpPr>
          <p:cNvPr id="16391" name="テキスト ボックス 5"/>
          <p:cNvSpPr txBox="1">
            <a:spLocks noChangeArrowheads="1"/>
          </p:cNvSpPr>
          <p:nvPr/>
        </p:nvSpPr>
        <p:spPr bwMode="auto">
          <a:xfrm>
            <a:off x="3558540" y="6207537"/>
            <a:ext cx="2869248" cy="461665"/>
          </a:xfrm>
          <a:prstGeom prst="rect">
            <a:avLst/>
          </a:prstGeom>
          <a:noFill/>
          <a:ln w="9525">
            <a:noFill/>
            <a:miter lim="800000"/>
            <a:headEnd/>
            <a:tailEnd/>
          </a:ln>
        </p:spPr>
        <p:txBody>
          <a:bodyPr wrap="square">
            <a:spAutoFit/>
          </a:bodyPr>
          <a:lstStyle/>
          <a:p>
            <a:r>
              <a:rPr lang="en-US" altLang="ja-JP" sz="2400" dirty="0">
                <a:solidFill>
                  <a:schemeClr val="tx1"/>
                </a:solidFill>
                <a:latin typeface="Times New Roman" panose="02020603050405020304" pitchFamily="18" charset="0"/>
                <a:cs typeface="Times New Roman" panose="02020603050405020304" pitchFamily="18" charset="0"/>
              </a:rPr>
              <a:t>Treatment</a:t>
            </a:r>
            <a:r>
              <a:rPr lang="ja-JP" altLang="en-US" sz="2400" dirty="0">
                <a:solidFill>
                  <a:schemeClr val="tx1"/>
                </a:solidFill>
                <a:latin typeface="Times New Roman" panose="02020603050405020304" pitchFamily="18" charset="0"/>
                <a:cs typeface="Times New Roman" panose="02020603050405020304" pitchFamily="18" charset="0"/>
              </a:rPr>
              <a:t> </a:t>
            </a:r>
            <a:r>
              <a:rPr lang="en-US" altLang="ja-JP" sz="2400" dirty="0">
                <a:solidFill>
                  <a:schemeClr val="tx1"/>
                </a:solidFill>
                <a:latin typeface="Times New Roman" panose="02020603050405020304" pitchFamily="18" charset="0"/>
                <a:cs typeface="Times New Roman" panose="02020603050405020304" pitchFamily="18" charset="0"/>
              </a:rPr>
              <a:t>Time[min]</a:t>
            </a:r>
            <a:endParaRPr lang="ja-JP" alt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スライド番号プレースホルダ 2"/>
          <p:cNvSpPr>
            <a:spLocks noGrp="1"/>
          </p:cNvSpPr>
          <p:nvPr>
            <p:ph type="sldNum" sz="quarter" idx="12"/>
          </p:nvPr>
        </p:nvSpPr>
        <p:spPr>
          <a:noFill/>
        </p:spPr>
        <p:txBody>
          <a:bodyPr/>
          <a:lstStyle/>
          <a:p>
            <a:fld id="{3393DA72-3F8E-42B3-9BD4-A065F7776710}" type="slidenum">
              <a:rPr lang="en-US" altLang="ja-JP" smtClean="0">
                <a:ea typeface="ＭＳ Ｐゴシック" charset="-128"/>
              </a:rPr>
              <a:pPr/>
              <a:t>32</a:t>
            </a:fld>
            <a:endParaRPr lang="en-US" altLang="ja-JP" smtClean="0">
              <a:ea typeface="ＭＳ Ｐゴシック" charset="-128"/>
            </a:endParaRPr>
          </a:p>
        </p:txBody>
      </p:sp>
      <p:sp>
        <p:nvSpPr>
          <p:cNvPr id="5" name="Text Box 5"/>
          <p:cNvSpPr txBox="1">
            <a:spLocks noChangeArrowheads="1"/>
          </p:cNvSpPr>
          <p:nvPr/>
        </p:nvSpPr>
        <p:spPr bwMode="auto">
          <a:xfrm>
            <a:off x="2459750" y="617447"/>
            <a:ext cx="5269391" cy="677108"/>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Decomposition by Plasma</a:t>
            </a:r>
            <a:endParaRPr lang="ja-JP" altLang="en-US" sz="3800" dirty="0">
              <a:solidFill>
                <a:schemeClr val="bg1"/>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p:txBody>
      </p:sp>
      <p:sp>
        <p:nvSpPr>
          <p:cNvPr id="9" name="Text Box 3"/>
          <p:cNvSpPr txBox="1">
            <a:spLocks noChangeArrowheads="1"/>
          </p:cNvSpPr>
          <p:nvPr/>
        </p:nvSpPr>
        <p:spPr bwMode="auto">
          <a:xfrm>
            <a:off x="668109" y="1936296"/>
            <a:ext cx="8882289" cy="353943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a:buFontTx/>
              <a:buChar char="•"/>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From the measurement results, it can be seen </a:t>
            </a:r>
          </a:p>
          <a:p>
            <a:pPr algn="l">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that as the plasma irradiation time is increased, </a:t>
            </a:r>
          </a:p>
          <a:p>
            <a:pPr algn="l">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the emission intensity of the carbon emission   </a:t>
            </a:r>
          </a:p>
          <a:p>
            <a:pPr algn="l">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spectrum (517nm) also increases.</a:t>
            </a:r>
            <a:endParaRPr lang="en-US" altLang="ja-JP" sz="32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a:p>
            <a:pPr algn="l">
              <a:buFontTx/>
              <a:buChar char="•"/>
              <a:defRPr/>
            </a:pPr>
            <a:endParaRPr lang="en-US" altLang="ja-JP" sz="3200" dirty="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endParaRPr>
          </a:p>
          <a:p>
            <a:pPr>
              <a:buFontTx/>
              <a:buChar char="•"/>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From this fact, it can be seen that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peracetic</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acid </a:t>
            </a:r>
          </a:p>
          <a:p>
            <a:pPr>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pitchFamily="50" charset="-128"/>
                <a:cs typeface="Times New Roman" pitchFamily="18" charset="0"/>
              </a:rPr>
              <a:t>   is decomposed at the atomic level by plasma.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88682" y="237219"/>
            <a:ext cx="9964737" cy="685800"/>
          </a:xfrm>
          <a:prstGeom prst="rect">
            <a:avLst/>
          </a:prstGeom>
          <a:noFill/>
          <a:ln>
            <a:noFill/>
          </a:ln>
          <a:effectLst>
            <a:outerShdw blurRad="50800" dist="38100" dir="2700000" algn="tl" rotWithShape="0">
              <a:prstClr val="black">
                <a:alpha val="40000"/>
              </a:prstClr>
            </a:outerShdw>
          </a:effectLst>
          <a:extLst/>
        </p:spPr>
        <p:txBody>
          <a:bodyPr anchor="ctr"/>
          <a:lstStyle/>
          <a:p>
            <a:pPr algn="ctr" eaLnBrk="0" hangingPunct="0">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Validation of </a:t>
            </a:r>
            <a:r>
              <a:rPr lang="en-US" altLang="ja-JP" sz="3800" dirty="0" err="1" smtClean="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Starilisation</a:t>
            </a: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Process</a:t>
            </a:r>
          </a:p>
          <a:p>
            <a:pPr algn="ctr" eaLnBrk="0" hangingPunct="0">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Half Cycle Method</a:t>
            </a:r>
          </a:p>
        </p:txBody>
      </p:sp>
      <p:sp>
        <p:nvSpPr>
          <p:cNvPr id="5123" name="Text Box 27"/>
          <p:cNvSpPr txBox="1">
            <a:spLocks noChangeArrowheads="1"/>
          </p:cNvSpPr>
          <p:nvPr/>
        </p:nvSpPr>
        <p:spPr bwMode="auto">
          <a:xfrm>
            <a:off x="477859" y="1152532"/>
            <a:ext cx="7533440" cy="584775"/>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Test Method</a:t>
            </a:r>
            <a:r>
              <a:rPr lang="ja-JP" alt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テキスト ボックス 9"/>
          <p:cNvSpPr txBox="1"/>
          <p:nvPr/>
        </p:nvSpPr>
        <p:spPr>
          <a:xfrm>
            <a:off x="620026" y="1779682"/>
            <a:ext cx="8810577" cy="3262432"/>
          </a:xfrm>
          <a:prstGeom prst="rect">
            <a:avLst/>
          </a:prstGeom>
          <a:noFill/>
          <a:effectLst>
            <a:outerShdw blurRad="50800" dist="38100" dir="2700000" algn="tl" rotWithShape="0">
              <a:prstClr val="black">
                <a:alpha val="40000"/>
              </a:prstClr>
            </a:outerShdw>
          </a:effectLst>
        </p:spPr>
        <p:txBody>
          <a:bodyPr wrap="square">
            <a:spAutoFit/>
          </a:bodyPr>
          <a:lstStyle/>
          <a:p>
            <a:pPr algn="l">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Chemical solution</a:t>
            </a:r>
            <a:endParaRPr lang="ja-JP" altLang="ja-JP" sz="32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l">
              <a:defRPr/>
            </a:pPr>
            <a:r>
              <a:rPr lang="ja-JP" altLang="en-US"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PAA formula</a:t>
            </a:r>
          </a:p>
          <a:p>
            <a:pPr algn="l">
              <a:defRPr/>
            </a:pPr>
            <a:endParaRPr lang="en-US" altLang="ja-JP" sz="1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l">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Biological indicator(BI)</a:t>
            </a:r>
            <a:endParaRPr lang="en-US" altLang="ja-JP" sz="32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ja-JP" altLang="en-US"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ACE Test</a:t>
            </a:r>
            <a:r>
              <a:rPr lang="en-US" altLang="ja-JP" sz="3200" baseline="300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Self-Contained</a:t>
            </a:r>
            <a:r>
              <a:rPr lang="ja-JP" altLang="en-US"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BI, FUKUZAWA</a:t>
            </a:r>
            <a:r>
              <a:rPr lang="ja-JP" altLang="en-US"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endPar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algn="l">
              <a:defRPr/>
            </a:pPr>
            <a:r>
              <a:rPr lang="ja-JP" altLang="en-US"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Filament BI</a:t>
            </a:r>
            <a:r>
              <a:rPr lang="ja-JP" altLang="en-US"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Polyester Sutures,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MesaLabs</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p>
          <a:p>
            <a:pPr marL="514350" indent="-514350" algn="l">
              <a:defRPr/>
            </a:pPr>
            <a:r>
              <a:rPr lang="en-US" altLang="ja-JP" sz="3200" i="1"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altLang="ja-JP" sz="3200" i="1"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G</a:t>
            </a:r>
            <a:r>
              <a:rPr lang="en-US" altLang="ja-JP" sz="3200" i="1" dirty="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altLang="ja-JP" sz="3200" i="1" dirty="0" err="1">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stearothermophilus</a:t>
            </a:r>
            <a:r>
              <a:rPr lang="en-US" altLang="ja-JP" sz="3200" i="1" dirty="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altLang="ja-JP" sz="3200" dirty="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ATCC7953 </a:t>
            </a:r>
            <a:r>
              <a:rPr lang="en-US" altLang="ja-JP" sz="32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10</a:t>
            </a:r>
            <a:r>
              <a:rPr lang="en-US" altLang="ja-JP" sz="3200" baseline="300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6</a:t>
            </a:r>
            <a:r>
              <a:rPr lang="en-US" altLang="ja-JP" sz="32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count</a:t>
            </a:r>
            <a:r>
              <a:rPr lang="ja-JP"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endParaRPr lang="en-US" altLang="ja-JP" sz="32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p:txBody>
      </p:sp>
      <p:sp>
        <p:nvSpPr>
          <p:cNvPr id="7" name="スライド番号プレースホルダ 3"/>
          <p:cNvSpPr>
            <a:spLocks noGrp="1"/>
          </p:cNvSpPr>
          <p:nvPr>
            <p:ph type="sldNum" sz="quarter" idx="12"/>
          </p:nvPr>
        </p:nvSpPr>
        <p:spPr>
          <a:xfrm>
            <a:off x="7372350" y="6356351"/>
            <a:ext cx="2400300" cy="365125"/>
          </a:xfrm>
          <a:noFill/>
        </p:spPr>
        <p:txBody>
          <a:bodyPr/>
          <a:lstStyle/>
          <a:p>
            <a:fld id="{943E92AF-689F-4C1D-8714-491BC44B5132}" type="slidenum">
              <a:rPr lang="en-US" altLang="ja-JP" smtClean="0">
                <a:solidFill>
                  <a:srgbClr val="FFFF00"/>
                </a:solidFill>
                <a:latin typeface="Times New Roman" pitchFamily="18" charset="0"/>
                <a:ea typeface="ＭＳ Ｐゴシック" charset="-128"/>
                <a:cs typeface="Times New Roman" pitchFamily="18" charset="0"/>
              </a:rPr>
              <a:pPr/>
              <a:t>33</a:t>
            </a:fld>
            <a:endParaRPr lang="en-US" altLang="ja-JP" dirty="0" smtClean="0">
              <a:solidFill>
                <a:srgbClr val="FFFF00"/>
              </a:solidFill>
              <a:latin typeface="Times New Roman" pitchFamily="18" charset="0"/>
              <a:ea typeface="ＭＳ Ｐゴシック" charset="-128"/>
              <a:cs typeface="Times New Roman" pitchFamily="18" charset="0"/>
            </a:endParaRPr>
          </a:p>
        </p:txBody>
      </p:sp>
      <p:sp>
        <p:nvSpPr>
          <p:cNvPr id="8" name="テキスト ボックス 7"/>
          <p:cNvSpPr txBox="1"/>
          <p:nvPr/>
        </p:nvSpPr>
        <p:spPr>
          <a:xfrm>
            <a:off x="696118" y="5139570"/>
            <a:ext cx="8857315" cy="2062103"/>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BI was set in the chamber and run </a:t>
            </a:r>
            <a:r>
              <a:rPr lang="en-US" altLang="ja-JP" sz="32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half cycle</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sporicidal activity was checked by positive or negative.  </a:t>
            </a:r>
          </a:p>
          <a:p>
            <a:pPr algn="l">
              <a:defRPr/>
            </a:pP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endParaRPr lang="en-US" altLang="ja-JP" sz="32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28041332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338" y="925146"/>
            <a:ext cx="9964737" cy="685800"/>
          </a:xfrm>
          <a:prstGeom prst="rect">
            <a:avLst/>
          </a:prstGeom>
          <a:noFill/>
          <a:ln>
            <a:noFill/>
          </a:ln>
          <a:extLst/>
        </p:spPr>
        <p:txBody>
          <a:bodyPr anchor="ctr"/>
          <a:lstStyle/>
          <a:p>
            <a:pPr algn="ctr" eaLnBrk="0" hangingPunct="0">
              <a:defRPr/>
            </a:pPr>
            <a:r>
              <a:rPr lang="en-US" altLang="ja-JP" sz="3800" dirty="0" smtClean="0">
                <a:solidFill>
                  <a:schemeClr val="bg1"/>
                </a:solidFill>
                <a:latin typeface="Times New Roman" pitchFamily="18" charset="0"/>
                <a:ea typeface="ＭＳ Ｐゴシック" charset="-128"/>
                <a:cs typeface="Times New Roman" pitchFamily="18" charset="0"/>
              </a:rPr>
              <a:t>Validation by Half Cycle Method</a:t>
            </a:r>
            <a:endParaRPr lang="ja-JP" altLang="en-US" sz="3800" dirty="0">
              <a:solidFill>
                <a:schemeClr val="bg1"/>
              </a:solidFill>
              <a:latin typeface="Times New Roman" pitchFamily="18" charset="0"/>
              <a:ea typeface="ＭＳ Ｐゴシック" charset="-128"/>
              <a:cs typeface="Times New Roman"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xmlns="" val="2866306547"/>
              </p:ext>
            </p:extLst>
          </p:nvPr>
        </p:nvGraphicFramePr>
        <p:xfrm>
          <a:off x="516195" y="2683971"/>
          <a:ext cx="9291481" cy="2468880"/>
        </p:xfrm>
        <a:graphic>
          <a:graphicData uri="http://schemas.openxmlformats.org/drawingml/2006/table">
            <a:tbl>
              <a:tblPr firstRow="1" bandRow="1">
                <a:tableStyleId>{5C22544A-7EE6-4342-B048-85BDC9FD1C3A}</a:tableStyleId>
              </a:tblPr>
              <a:tblGrid>
                <a:gridCol w="2854825"/>
                <a:gridCol w="2705859"/>
                <a:gridCol w="3730797"/>
              </a:tblGrid>
              <a:tr h="536912">
                <a:tc>
                  <a:txBody>
                    <a:bodyPr/>
                    <a:lstStyle/>
                    <a:p>
                      <a:pPr algn="ctr">
                        <a:lnSpc>
                          <a:spcPct val="150000"/>
                        </a:lnSpc>
                      </a:pPr>
                      <a:r>
                        <a:rPr kumimoji="1" lang="en-US" altLang="ja-JP" sz="3200" b="0" baseline="0" dirty="0" smtClean="0">
                          <a:solidFill>
                            <a:srgbClr val="FFFF00"/>
                          </a:solidFill>
                          <a:latin typeface="Times New Roman" pitchFamily="18" charset="0"/>
                          <a:cs typeface="Times New Roman" pitchFamily="18" charset="0"/>
                        </a:rPr>
                        <a:t>BI type</a:t>
                      </a:r>
                      <a:endParaRPr kumimoji="1" lang="ja-JP" altLang="en-US" sz="32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sz="3200" b="0" baseline="0" dirty="0" smtClean="0">
                          <a:solidFill>
                            <a:srgbClr val="FFFF00"/>
                          </a:solidFill>
                          <a:latin typeface="Times New Roman" pitchFamily="18" charset="0"/>
                          <a:cs typeface="Times New Roman" pitchFamily="18" charset="0"/>
                        </a:rPr>
                        <a:t>N</a:t>
                      </a:r>
                      <a:endParaRPr kumimoji="1" lang="ja-JP" altLang="en-US" sz="32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sz="3200" b="0" baseline="0" dirty="0" smtClean="0">
                          <a:solidFill>
                            <a:srgbClr val="FFFF00"/>
                          </a:solidFill>
                          <a:latin typeface="Times New Roman" pitchFamily="18" charset="0"/>
                          <a:cs typeface="Times New Roman" pitchFamily="18" charset="0"/>
                        </a:rPr>
                        <a:t>positive or negative</a:t>
                      </a:r>
                      <a:endParaRPr kumimoji="1" lang="ja-JP" altLang="en-US" sz="32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3670">
                <a:tc>
                  <a:txBody>
                    <a:bodyPr/>
                    <a:lstStyle/>
                    <a:p>
                      <a:pPr algn="ctr">
                        <a:lnSpc>
                          <a:spcPct val="150000"/>
                        </a:lnSpc>
                      </a:pPr>
                      <a:r>
                        <a:rPr lang="en-US" altLang="ja-JP" sz="3200" baseline="0" dirty="0" smtClean="0">
                          <a:solidFill>
                            <a:srgbClr val="FFFF00"/>
                          </a:solidFill>
                          <a:latin typeface="Times New Roman" pitchFamily="18" charset="0"/>
                          <a:ea typeface="ＭＳ Ｐゴシック" charset="-128"/>
                          <a:cs typeface="Times New Roman" pitchFamily="18" charset="0"/>
                        </a:rPr>
                        <a:t>ACE test</a:t>
                      </a:r>
                      <a:r>
                        <a:rPr lang="en-US" altLang="ja-JP" sz="3200" baseline="30000" dirty="0" smtClean="0">
                          <a:solidFill>
                            <a:srgbClr val="FFFF00"/>
                          </a:solidFill>
                          <a:latin typeface="Times New Roman" pitchFamily="18" charset="0"/>
                          <a:ea typeface="ＭＳ Ｐゴシック" charset="-128"/>
                          <a:cs typeface="Times New Roman" pitchFamily="18" charset="0"/>
                        </a:rPr>
                        <a:t>®</a:t>
                      </a:r>
                      <a:endParaRPr kumimoji="1" lang="ja-JP" altLang="en-US" sz="3200" baseline="3000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1" lang="en-US" altLang="ja-JP" sz="3200" baseline="0" dirty="0" smtClean="0">
                          <a:solidFill>
                            <a:srgbClr val="FFFF00"/>
                          </a:solidFill>
                          <a:latin typeface="Times New Roman" pitchFamily="18" charset="0"/>
                          <a:cs typeface="Times New Roman" pitchFamily="18" charset="0"/>
                        </a:rPr>
                        <a:t>43</a:t>
                      </a:r>
                      <a:endParaRPr kumimoji="1" lang="ja-JP" altLang="en-US" sz="3200" baseline="30000" dirty="0" smtClean="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sz="3200" baseline="0" dirty="0" smtClean="0">
                          <a:solidFill>
                            <a:srgbClr val="FFFF00"/>
                          </a:solidFill>
                          <a:latin typeface="Times New Roman" pitchFamily="18" charset="0"/>
                          <a:cs typeface="Times New Roman" pitchFamily="18" charset="0"/>
                        </a:rPr>
                        <a:t>all negative</a:t>
                      </a:r>
                      <a:endParaRPr kumimoji="1" lang="ja-JP" altLang="en-US" sz="32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367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ja-JP" sz="3200" dirty="0" smtClean="0">
                          <a:solidFill>
                            <a:srgbClr val="FFFF00"/>
                          </a:solidFill>
                          <a:latin typeface="Times New Roman" pitchFamily="18" charset="0"/>
                          <a:ea typeface="ＭＳ Ｐゴシック" charset="-128"/>
                          <a:cs typeface="Times New Roman" pitchFamily="18" charset="0"/>
                        </a:rPr>
                        <a:t>Filament BI</a:t>
                      </a:r>
                      <a:endParaRPr kumimoji="1" lang="ja-JP" altLang="en-US" sz="3200" baseline="30000" dirty="0" smtClean="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1" lang="en-US" altLang="ja-JP" sz="3200" baseline="0" dirty="0" smtClean="0">
                          <a:solidFill>
                            <a:srgbClr val="FFFF00"/>
                          </a:solidFill>
                          <a:latin typeface="Times New Roman" pitchFamily="18" charset="0"/>
                          <a:cs typeface="Times New Roman" pitchFamily="18" charset="0"/>
                        </a:rPr>
                        <a:t>30</a:t>
                      </a:r>
                      <a:endParaRPr kumimoji="1" lang="ja-JP" altLang="en-US" sz="3200" baseline="30000" dirty="0" smtClean="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sz="3200" baseline="0" dirty="0" smtClean="0">
                          <a:solidFill>
                            <a:srgbClr val="FFFF00"/>
                          </a:solidFill>
                          <a:latin typeface="Times New Roman" pitchFamily="18" charset="0"/>
                          <a:cs typeface="Times New Roman" pitchFamily="18" charset="0"/>
                        </a:rPr>
                        <a:t>all  negative</a:t>
                      </a:r>
                      <a:endParaRPr kumimoji="1" lang="ja-JP" altLang="en-US" sz="32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167" name="直線コネクタ 10"/>
          <p:cNvCxnSpPr>
            <a:cxnSpLocks noChangeShapeType="1"/>
          </p:cNvCxnSpPr>
          <p:nvPr/>
        </p:nvCxnSpPr>
        <p:spPr bwMode="auto">
          <a:xfrm>
            <a:off x="560439" y="2688591"/>
            <a:ext cx="9202993" cy="0"/>
          </a:xfrm>
          <a:prstGeom prst="line">
            <a:avLst/>
          </a:prstGeom>
          <a:noFill/>
          <a:ln w="25400" algn="ctr">
            <a:solidFill>
              <a:srgbClr val="FF0000"/>
            </a:solidFill>
            <a:round/>
            <a:headEnd/>
            <a:tailEnd/>
          </a:ln>
        </p:spPr>
      </p:cxnSp>
      <p:sp>
        <p:nvSpPr>
          <p:cNvPr id="9" name="スライド番号プレースホルダ 3"/>
          <p:cNvSpPr>
            <a:spLocks noGrp="1"/>
          </p:cNvSpPr>
          <p:nvPr>
            <p:ph type="sldNum" sz="quarter" idx="12"/>
          </p:nvPr>
        </p:nvSpPr>
        <p:spPr>
          <a:xfrm>
            <a:off x="7372350" y="6356351"/>
            <a:ext cx="2400300" cy="365125"/>
          </a:xfrm>
          <a:noFill/>
        </p:spPr>
        <p:txBody>
          <a:bodyPr/>
          <a:lstStyle/>
          <a:p>
            <a:fld id="{943E92AF-689F-4C1D-8714-491BC44B5132}" type="slidenum">
              <a:rPr lang="en-US" altLang="ja-JP" smtClean="0">
                <a:solidFill>
                  <a:srgbClr val="FFFF00"/>
                </a:solidFill>
                <a:latin typeface="Times New Roman" pitchFamily="18" charset="0"/>
                <a:ea typeface="ＭＳ Ｐゴシック" charset="-128"/>
                <a:cs typeface="Times New Roman" pitchFamily="18" charset="0"/>
              </a:rPr>
              <a:pPr/>
              <a:t>34</a:t>
            </a:fld>
            <a:endParaRPr lang="en-US" altLang="ja-JP" dirty="0" smtClean="0">
              <a:solidFill>
                <a:srgbClr val="FFFF00"/>
              </a:solidFill>
              <a:latin typeface="Times New Roman" pitchFamily="18" charset="0"/>
              <a:ea typeface="ＭＳ Ｐゴシック" charset="-128"/>
              <a:cs typeface="Times New Roman" pitchFamily="18" charset="0"/>
            </a:endParaRPr>
          </a:p>
        </p:txBody>
      </p:sp>
      <p:cxnSp>
        <p:nvCxnSpPr>
          <p:cNvPr id="10" name="直線コネクタ 10"/>
          <p:cNvCxnSpPr>
            <a:cxnSpLocks noChangeShapeType="1"/>
          </p:cNvCxnSpPr>
          <p:nvPr/>
        </p:nvCxnSpPr>
        <p:spPr bwMode="auto">
          <a:xfrm>
            <a:off x="560439" y="5171175"/>
            <a:ext cx="9202993" cy="0"/>
          </a:xfrm>
          <a:prstGeom prst="line">
            <a:avLst/>
          </a:prstGeom>
          <a:noFill/>
          <a:ln w="25400" algn="ctr">
            <a:solidFill>
              <a:srgbClr val="FF0000"/>
            </a:solidFill>
            <a:round/>
            <a:headEnd/>
            <a:tailEnd/>
          </a:ln>
        </p:spPr>
      </p:cxnSp>
      <p:cxnSp>
        <p:nvCxnSpPr>
          <p:cNvPr id="11" name="直線コネクタ 10"/>
          <p:cNvCxnSpPr>
            <a:cxnSpLocks noChangeShapeType="1"/>
          </p:cNvCxnSpPr>
          <p:nvPr/>
        </p:nvCxnSpPr>
        <p:spPr bwMode="auto">
          <a:xfrm>
            <a:off x="560439" y="3524319"/>
            <a:ext cx="9202993" cy="0"/>
          </a:xfrm>
          <a:prstGeom prst="line">
            <a:avLst/>
          </a:prstGeom>
          <a:noFill/>
          <a:ln w="25400" algn="ctr">
            <a:solidFill>
              <a:srgbClr val="FF0000"/>
            </a:solidFill>
            <a:round/>
            <a:headEnd/>
            <a:tailEnd/>
          </a:ln>
        </p:spPr>
      </p:cxnSp>
    </p:spTree>
    <p:extLst>
      <p:ext uri="{BB962C8B-B14F-4D97-AF65-F5344CB8AC3E}">
        <p14:creationId xmlns:p14="http://schemas.microsoft.com/office/powerpoint/2010/main" xmlns="" val="255896076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338" y="25518"/>
            <a:ext cx="9964737" cy="685800"/>
          </a:xfrm>
          <a:prstGeom prst="rect">
            <a:avLst/>
          </a:prstGeom>
          <a:noFill/>
          <a:ln>
            <a:noFill/>
          </a:ln>
          <a:extLst/>
        </p:spPr>
        <p:txBody>
          <a:bodyPr anchor="ctr"/>
          <a:lstStyle/>
          <a:p>
            <a:pPr algn="ctr" eaLnBrk="0" hangingPunct="0">
              <a:defRPr/>
            </a:pPr>
            <a:r>
              <a:rPr lang="en-US" altLang="ja-JP" sz="3800" dirty="0" smtClean="0">
                <a:solidFill>
                  <a:schemeClr val="bg1"/>
                </a:solidFill>
                <a:effectLst>
                  <a:outerShdw blurRad="38100" dist="38100" dir="2700000" algn="tl">
                    <a:srgbClr val="C0C0C0"/>
                  </a:outerShdw>
                </a:effectLst>
                <a:latin typeface="Times New Roman" pitchFamily="18" charset="0"/>
                <a:ea typeface="ＭＳ Ｐゴシック" charset="-128"/>
                <a:cs typeface="Times New Roman" pitchFamily="18" charset="0"/>
              </a:rPr>
              <a:t>Sporicidal Activity of PAA Solution (Results)</a:t>
            </a:r>
            <a:endParaRPr lang="ja-JP" altLang="en-US" sz="3800" dirty="0">
              <a:solidFill>
                <a:schemeClr val="bg1"/>
              </a:solidFill>
              <a:effectLst>
                <a:outerShdw blurRad="38100" dist="38100" dir="2700000" algn="tl">
                  <a:srgbClr val="C0C0C0"/>
                </a:outerShdw>
              </a:effectLst>
              <a:latin typeface="Times New Roman" pitchFamily="18" charset="0"/>
              <a:ea typeface="ＭＳ Ｐゴシック" charset="-128"/>
              <a:cs typeface="Times New Roman"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xmlns="" val="3847928155"/>
              </p:ext>
            </p:extLst>
          </p:nvPr>
        </p:nvGraphicFramePr>
        <p:xfrm>
          <a:off x="1117601" y="2150843"/>
          <a:ext cx="8077199" cy="4170683"/>
        </p:xfrm>
        <a:graphic>
          <a:graphicData uri="http://schemas.openxmlformats.org/drawingml/2006/table">
            <a:tbl>
              <a:tblPr firstRow="1" bandRow="1">
                <a:tableStyleId>{5C22544A-7EE6-4342-B048-85BDC9FD1C3A}</a:tableStyleId>
              </a:tblPr>
              <a:tblGrid>
                <a:gridCol w="2621279"/>
                <a:gridCol w="3302000"/>
                <a:gridCol w="2153920"/>
              </a:tblGrid>
              <a:tr h="1068607">
                <a:tc>
                  <a:txBody>
                    <a:bodyPr/>
                    <a:lstStyle/>
                    <a:p>
                      <a:pPr algn="ctr"/>
                      <a:r>
                        <a:rPr kumimoji="1" lang="en-US" altLang="ja-JP" sz="2400" b="0" baseline="0" dirty="0" err="1" smtClean="0">
                          <a:solidFill>
                            <a:srgbClr val="FFFF00"/>
                          </a:solidFill>
                          <a:latin typeface="Times New Roman" pitchFamily="18" charset="0"/>
                          <a:cs typeface="Times New Roman" pitchFamily="18" charset="0"/>
                        </a:rPr>
                        <a:t>Peracetic</a:t>
                      </a:r>
                      <a:r>
                        <a:rPr kumimoji="1" lang="en-US" altLang="ja-JP" sz="2400" b="0" baseline="0" dirty="0" smtClean="0">
                          <a:solidFill>
                            <a:srgbClr val="FFFF00"/>
                          </a:solidFill>
                          <a:latin typeface="Times New Roman" pitchFamily="18" charset="0"/>
                          <a:cs typeface="Times New Roman" pitchFamily="18" charset="0"/>
                        </a:rPr>
                        <a:t> Acid concentration</a:t>
                      </a:r>
                    </a:p>
                    <a:p>
                      <a:pPr algn="ctr"/>
                      <a:r>
                        <a:rPr kumimoji="1" lang="en-US" altLang="ja-JP" sz="2400" b="0" baseline="0" dirty="0" smtClean="0">
                          <a:solidFill>
                            <a:srgbClr val="FFFF00"/>
                          </a:solidFill>
                          <a:latin typeface="Times New Roman" pitchFamily="18" charset="0"/>
                          <a:cs typeface="Times New Roman" pitchFamily="18" charset="0"/>
                        </a:rPr>
                        <a:t>(</a:t>
                      </a:r>
                      <a:r>
                        <a:rPr kumimoji="1" lang="en-US" altLang="ja-JP" sz="2400" b="0" baseline="0" dirty="0" smtClean="0">
                          <a:solidFill>
                            <a:srgbClr val="FFC000"/>
                          </a:solidFill>
                          <a:latin typeface="Times New Roman" pitchFamily="18" charset="0"/>
                          <a:cs typeface="Times New Roman" pitchFamily="18" charset="0"/>
                        </a:rPr>
                        <a:t>changed</a:t>
                      </a:r>
                      <a:r>
                        <a:rPr kumimoji="1" lang="en-US" altLang="ja-JP" sz="2400" b="0" baseline="0" dirty="0" smtClean="0">
                          <a:solidFill>
                            <a:srgbClr val="FFFF00"/>
                          </a:solidFill>
                          <a:latin typeface="Times New Roman" pitchFamily="18" charset="0"/>
                          <a:cs typeface="Times New Roman" pitchFamily="18" charset="0"/>
                        </a:rPr>
                        <a:t>)</a:t>
                      </a:r>
                      <a:endParaRPr kumimoji="1" lang="ja-JP" altLang="en-US" sz="24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baseline="0" dirty="0" smtClean="0">
                          <a:solidFill>
                            <a:srgbClr val="FFFF00"/>
                          </a:solidFill>
                          <a:latin typeface="Times New Roman" pitchFamily="18" charset="0"/>
                          <a:cs typeface="Times New Roman" pitchFamily="18" charset="0"/>
                        </a:rPr>
                        <a:t>Hydrogen Peroxide concentration</a:t>
                      </a:r>
                    </a:p>
                    <a:p>
                      <a:pPr algn="ctr"/>
                      <a:r>
                        <a:rPr kumimoji="1" lang="en-US" altLang="ja-JP" sz="2400" b="0" baseline="0" dirty="0" smtClean="0">
                          <a:solidFill>
                            <a:srgbClr val="FFFF00"/>
                          </a:solidFill>
                          <a:latin typeface="Times New Roman" pitchFamily="18" charset="0"/>
                          <a:cs typeface="Times New Roman" pitchFamily="18" charset="0"/>
                        </a:rPr>
                        <a:t>(</a:t>
                      </a:r>
                      <a:r>
                        <a:rPr kumimoji="1" lang="en-US" altLang="ja-JP" sz="2400" b="0" baseline="0" dirty="0" smtClean="0">
                          <a:solidFill>
                            <a:srgbClr val="FFC000"/>
                          </a:solidFill>
                          <a:latin typeface="Times New Roman" pitchFamily="18" charset="0"/>
                          <a:cs typeface="Times New Roman" pitchFamily="18" charset="0"/>
                        </a:rPr>
                        <a:t>fixed</a:t>
                      </a:r>
                      <a:r>
                        <a:rPr kumimoji="1" lang="en-US" altLang="ja-JP" sz="2400" b="0" baseline="0" dirty="0" smtClean="0">
                          <a:solidFill>
                            <a:srgbClr val="FFFF00"/>
                          </a:solidFill>
                          <a:latin typeface="Times New Roman" pitchFamily="18" charset="0"/>
                          <a:cs typeface="Times New Roman" pitchFamily="18" charset="0"/>
                        </a:rPr>
                        <a:t>)</a:t>
                      </a:r>
                      <a:endParaRPr kumimoji="1" lang="ja-JP" altLang="en-US" sz="24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baseline="0" dirty="0" smtClean="0">
                          <a:solidFill>
                            <a:srgbClr val="FFFF00"/>
                          </a:solidFill>
                          <a:latin typeface="Times New Roman" pitchFamily="18" charset="0"/>
                          <a:cs typeface="Times New Roman" pitchFamily="18" charset="0"/>
                        </a:rPr>
                        <a:t>Survivor count (CFU/BI)</a:t>
                      </a:r>
                      <a:endParaRPr kumimoji="1" lang="ja-JP" altLang="en-US" sz="24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90000">
                <a:tc>
                  <a:txBody>
                    <a:bodyPr/>
                    <a:lstStyle/>
                    <a:p>
                      <a:pPr algn="ctr"/>
                      <a:r>
                        <a:rPr kumimoji="1" lang="en-US" altLang="ja-JP" sz="2400" baseline="0" dirty="0" smtClean="0">
                          <a:solidFill>
                            <a:srgbClr val="FFFF00"/>
                          </a:solidFill>
                          <a:latin typeface="Times New Roman" pitchFamily="18" charset="0"/>
                          <a:cs typeface="Times New Roman" pitchFamily="18" charset="0"/>
                        </a:rPr>
                        <a:t>8 g/m</a:t>
                      </a:r>
                      <a:r>
                        <a:rPr kumimoji="1" lang="en-US" altLang="ja-JP" sz="2400" baseline="30000" dirty="0" smtClean="0">
                          <a:solidFill>
                            <a:srgbClr val="FFFF00"/>
                          </a:solidFill>
                          <a:latin typeface="Times New Roman" pitchFamily="18" charset="0"/>
                          <a:cs typeface="Times New Roman" pitchFamily="18" charset="0"/>
                        </a:rPr>
                        <a:t>3</a:t>
                      </a:r>
                      <a:endParaRPr kumimoji="1" lang="ja-JP" altLang="en-US" sz="2400" baseline="30000" dirty="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aseline="0" dirty="0" smtClean="0">
                          <a:solidFill>
                            <a:srgbClr val="FFFF00"/>
                          </a:solidFill>
                          <a:latin typeface="Times New Roman" pitchFamily="18" charset="0"/>
                          <a:cs typeface="Times New Roman" pitchFamily="18" charset="0"/>
                        </a:rPr>
                        <a:t>10 g/m</a:t>
                      </a:r>
                      <a:r>
                        <a:rPr kumimoji="1" lang="en-US" altLang="ja-JP" sz="2400" baseline="30000" dirty="0" smtClean="0">
                          <a:solidFill>
                            <a:srgbClr val="FFFF00"/>
                          </a:solidFill>
                          <a:latin typeface="Times New Roman" pitchFamily="18" charset="0"/>
                          <a:cs typeface="Times New Roman" pitchFamily="18" charset="0"/>
                        </a:rPr>
                        <a:t>3</a:t>
                      </a:r>
                      <a:endParaRPr kumimoji="1" lang="ja-JP" altLang="en-US" sz="2400" baseline="30000" dirty="0" smtClean="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01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aseline="0" dirty="0" smtClean="0">
                          <a:solidFill>
                            <a:srgbClr val="FFFF00"/>
                          </a:solidFill>
                          <a:latin typeface="Times New Roman" pitchFamily="18" charset="0"/>
                          <a:cs typeface="Times New Roman" pitchFamily="18" charset="0"/>
                        </a:rPr>
                        <a:t>5 g/m</a:t>
                      </a:r>
                      <a:r>
                        <a:rPr kumimoji="1" lang="en-US" altLang="ja-JP" sz="2400" baseline="30000" dirty="0" smtClean="0">
                          <a:solidFill>
                            <a:srgbClr val="FFFF00"/>
                          </a:solidFill>
                          <a:latin typeface="Times New Roman" pitchFamily="18" charset="0"/>
                          <a:cs typeface="Times New Roman" pitchFamily="18" charset="0"/>
                        </a:rPr>
                        <a:t>3</a:t>
                      </a:r>
                      <a:endParaRPr kumimoji="1" lang="ja-JP" altLang="en-US" sz="2400" baseline="30000" dirty="0" smtClean="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aseline="0" dirty="0" smtClean="0">
                          <a:solidFill>
                            <a:srgbClr val="FFFF00"/>
                          </a:solidFill>
                          <a:latin typeface="Times New Roman" pitchFamily="18" charset="0"/>
                          <a:cs typeface="Times New Roman" pitchFamily="18" charset="0"/>
                        </a:rPr>
                        <a:t>10 g/m</a:t>
                      </a:r>
                      <a:r>
                        <a:rPr kumimoji="1" lang="en-US" altLang="ja-JP" sz="2400" baseline="30000" dirty="0" smtClean="0">
                          <a:solidFill>
                            <a:srgbClr val="FFFF00"/>
                          </a:solidFill>
                          <a:latin typeface="Times New Roman" pitchFamily="18" charset="0"/>
                          <a:cs typeface="Times New Roman" pitchFamily="18" charset="0"/>
                        </a:rPr>
                        <a:t>3</a:t>
                      </a:r>
                      <a:endParaRPr kumimoji="1" lang="ja-JP" altLang="en-US" sz="2400" baseline="30000" dirty="0" smtClean="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972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aseline="0" dirty="0" smtClean="0">
                          <a:solidFill>
                            <a:srgbClr val="FFFF00"/>
                          </a:solidFill>
                          <a:latin typeface="Times New Roman" pitchFamily="18" charset="0"/>
                          <a:cs typeface="Times New Roman" pitchFamily="18" charset="0"/>
                        </a:rPr>
                        <a:t>2.5 g/m</a:t>
                      </a:r>
                      <a:r>
                        <a:rPr kumimoji="1" lang="en-US" altLang="ja-JP" sz="2400" baseline="30000" dirty="0" smtClean="0">
                          <a:solidFill>
                            <a:srgbClr val="FFFF00"/>
                          </a:solidFill>
                          <a:latin typeface="Times New Roman" pitchFamily="18" charset="0"/>
                          <a:cs typeface="Times New Roman" pitchFamily="18" charset="0"/>
                        </a:rPr>
                        <a:t>3</a:t>
                      </a:r>
                      <a:endParaRPr kumimoji="1" lang="ja-JP" altLang="en-US" sz="2400" baseline="30000" dirty="0" smtClean="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aseline="0" dirty="0" smtClean="0">
                          <a:solidFill>
                            <a:srgbClr val="FFFF00"/>
                          </a:solidFill>
                          <a:latin typeface="Times New Roman" pitchFamily="18" charset="0"/>
                          <a:cs typeface="Times New Roman" pitchFamily="18" charset="0"/>
                        </a:rPr>
                        <a:t>10 g/m</a:t>
                      </a:r>
                      <a:r>
                        <a:rPr kumimoji="1" lang="en-US" altLang="ja-JP" sz="2400" baseline="30000" dirty="0" smtClean="0">
                          <a:solidFill>
                            <a:srgbClr val="FFFF00"/>
                          </a:solidFill>
                          <a:latin typeface="Times New Roman" pitchFamily="18" charset="0"/>
                          <a:cs typeface="Times New Roman" pitchFamily="18" charset="0"/>
                        </a:rPr>
                        <a:t>3</a:t>
                      </a:r>
                      <a:endParaRPr kumimoji="1" lang="ja-JP" altLang="en-US" sz="2400" baseline="30000" dirty="0" smtClean="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aseline="0" dirty="0" smtClean="0">
                          <a:solidFill>
                            <a:srgbClr val="FFFF00"/>
                          </a:solidFill>
                          <a:latin typeface="Times New Roman" pitchFamily="18" charset="0"/>
                          <a:cs typeface="Times New Roman" pitchFamily="18" charset="0"/>
                        </a:rPr>
                        <a:t>9.8×10</a:t>
                      </a:r>
                      <a:r>
                        <a:rPr kumimoji="1" lang="en-US" altLang="ja-JP" sz="2400" baseline="30000" dirty="0" smtClean="0">
                          <a:solidFill>
                            <a:srgbClr val="FFFF00"/>
                          </a:solidFill>
                          <a:latin typeface="Times New Roman" pitchFamily="18" charset="0"/>
                          <a:cs typeface="Times New Roman" pitchFamily="18" charset="0"/>
                        </a:rPr>
                        <a:t>3</a:t>
                      </a:r>
                      <a:endParaRPr kumimoji="1" lang="ja-JP" altLang="en-US" sz="2400" baseline="30000" dirty="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36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aseline="0" dirty="0" smtClean="0">
                          <a:solidFill>
                            <a:srgbClr val="FFFF00"/>
                          </a:solidFill>
                          <a:latin typeface="Times New Roman" pitchFamily="18" charset="0"/>
                          <a:cs typeface="Times New Roman" pitchFamily="18" charset="0"/>
                        </a:rPr>
                        <a:t>0 g/m</a:t>
                      </a:r>
                      <a:r>
                        <a:rPr kumimoji="1" lang="en-US" altLang="ja-JP" sz="2400" baseline="30000" dirty="0" smtClean="0">
                          <a:solidFill>
                            <a:srgbClr val="FFFF00"/>
                          </a:solidFill>
                          <a:latin typeface="Times New Roman" pitchFamily="18" charset="0"/>
                          <a:cs typeface="Times New Roman" pitchFamily="18" charset="0"/>
                        </a:rPr>
                        <a:t>3</a:t>
                      </a:r>
                      <a:endParaRPr kumimoji="1" lang="ja-JP" altLang="en-US" sz="2400" baseline="30000" dirty="0" smtClean="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aseline="0" dirty="0" smtClean="0">
                          <a:solidFill>
                            <a:srgbClr val="FFFF00"/>
                          </a:solidFill>
                          <a:latin typeface="Times New Roman" pitchFamily="18" charset="0"/>
                          <a:cs typeface="Times New Roman" pitchFamily="18" charset="0"/>
                        </a:rPr>
                        <a:t>10 g/m</a:t>
                      </a:r>
                      <a:r>
                        <a:rPr kumimoji="1" lang="en-US" altLang="ja-JP" sz="2400" baseline="30000" dirty="0" smtClean="0">
                          <a:solidFill>
                            <a:srgbClr val="FFFF00"/>
                          </a:solidFill>
                          <a:latin typeface="Times New Roman" pitchFamily="18" charset="0"/>
                          <a:cs typeface="Times New Roman" pitchFamily="18" charset="0"/>
                        </a:rPr>
                        <a:t>3</a:t>
                      </a:r>
                      <a:endParaRPr kumimoji="1" lang="ja-JP" altLang="en-US" sz="2400" baseline="30000" dirty="0" smtClean="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aseline="0" dirty="0" smtClean="0">
                          <a:solidFill>
                            <a:srgbClr val="FFFF00"/>
                          </a:solidFill>
                          <a:latin typeface="Times New Roman" pitchFamily="18" charset="0"/>
                          <a:cs typeface="Times New Roman" pitchFamily="18" charset="0"/>
                        </a:rPr>
                        <a:t>3.9×10</a:t>
                      </a:r>
                      <a:r>
                        <a:rPr kumimoji="1" lang="en-US" altLang="ja-JP" sz="2400" baseline="30000" dirty="0" smtClean="0">
                          <a:solidFill>
                            <a:srgbClr val="FFFF00"/>
                          </a:solidFill>
                          <a:latin typeface="Times New Roman" pitchFamily="18" charset="0"/>
                          <a:cs typeface="Times New Roman" pitchFamily="18" charset="0"/>
                        </a:rPr>
                        <a:t>5</a:t>
                      </a:r>
                      <a:endParaRPr kumimoji="1" lang="ja-JP" altLang="en-US" sz="2400" baseline="30000" dirty="0">
                        <a:solidFill>
                          <a:srgbClr val="FFFF00"/>
                        </a:solidFill>
                        <a:latin typeface="Times New Roman" pitchFamily="18" charset="0"/>
                        <a:cs typeface="Times New Roman" pitchFamily="18" charset="0"/>
                      </a:endParaRPr>
                    </a:p>
                  </a:txBody>
                  <a:tcPr marL="102870" marR="1028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163" name="テキスト プレースホルダ 5"/>
          <p:cNvSpPr>
            <a:spLocks noGrp="1"/>
          </p:cNvSpPr>
          <p:nvPr>
            <p:ph type="body" sz="half" idx="1"/>
          </p:nvPr>
        </p:nvSpPr>
        <p:spPr>
          <a:xfrm>
            <a:off x="613400" y="612248"/>
            <a:ext cx="9045575" cy="1472882"/>
          </a:xfrm>
        </p:spPr>
        <p:txBody>
          <a:bodyPr>
            <a:noAutofit/>
          </a:bodyPr>
          <a:lstStyle/>
          <a:p>
            <a:pPr marL="0" indent="0">
              <a:buFontTx/>
              <a:buNone/>
            </a:pPr>
            <a:r>
              <a:rPr lang="ja-JP" altLang="en-US" sz="2800" dirty="0" smtClean="0">
                <a:solidFill>
                  <a:srgbClr val="FFFF00"/>
                </a:solidFill>
                <a:latin typeface="Times New Roman" pitchFamily="18" charset="0"/>
                <a:cs typeface="Times New Roman" pitchFamily="18" charset="0"/>
              </a:rPr>
              <a:t>　</a:t>
            </a:r>
            <a:r>
              <a:rPr lang="en-US" altLang="ja-JP" sz="2800" dirty="0" smtClean="0">
                <a:solidFill>
                  <a:srgbClr val="FFFF00"/>
                </a:solidFill>
                <a:latin typeface="Times New Roman" pitchFamily="18" charset="0"/>
                <a:cs typeface="Times New Roman" pitchFamily="18" charset="0"/>
              </a:rPr>
              <a:t>The </a:t>
            </a:r>
            <a:r>
              <a:rPr lang="en-US" altLang="ja-JP" sz="2800" dirty="0" err="1" smtClean="0">
                <a:solidFill>
                  <a:srgbClr val="FFFF00"/>
                </a:solidFill>
                <a:latin typeface="Times New Roman" pitchFamily="18" charset="0"/>
                <a:cs typeface="Times New Roman" pitchFamily="18" charset="0"/>
              </a:rPr>
              <a:t>peracetic</a:t>
            </a:r>
            <a:r>
              <a:rPr lang="en-US" altLang="ja-JP" sz="2800" dirty="0" smtClean="0">
                <a:solidFill>
                  <a:srgbClr val="FFFF00"/>
                </a:solidFill>
                <a:latin typeface="Times New Roman" pitchFamily="18" charset="0"/>
                <a:cs typeface="Times New Roman" pitchFamily="18" charset="0"/>
              </a:rPr>
              <a:t> acid and hydrogen peroxide concentration and the </a:t>
            </a:r>
            <a:r>
              <a:rPr lang="en-US" altLang="ja-JP" sz="2800" dirty="0" err="1" smtClean="0">
                <a:solidFill>
                  <a:srgbClr val="FFFF00"/>
                </a:solidFill>
                <a:latin typeface="Times New Roman" pitchFamily="18" charset="0"/>
                <a:cs typeface="Times New Roman" pitchFamily="18" charset="0"/>
              </a:rPr>
              <a:t>sporicidal</a:t>
            </a:r>
            <a:r>
              <a:rPr lang="en-US" altLang="ja-JP" sz="2800" dirty="0" smtClean="0">
                <a:solidFill>
                  <a:srgbClr val="FFFF00"/>
                </a:solidFill>
                <a:latin typeface="Times New Roman" pitchFamily="18" charset="0"/>
                <a:cs typeface="Times New Roman" pitchFamily="18" charset="0"/>
              </a:rPr>
              <a:t> activity in the chamber are shown below:</a:t>
            </a:r>
          </a:p>
          <a:p>
            <a:pPr marL="0" indent="0" algn="ctr">
              <a:buFontTx/>
              <a:buNone/>
            </a:pPr>
            <a:r>
              <a:rPr lang="en-US" altLang="ja-JP" sz="2800" dirty="0" smtClean="0">
                <a:solidFill>
                  <a:srgbClr val="FFFF00"/>
                </a:solidFill>
                <a:latin typeface="Times New Roman" pitchFamily="18" charset="0"/>
                <a:ea typeface="ＭＳ Ｐゴシック" charset="-128"/>
                <a:cs typeface="Times New Roman" pitchFamily="18" charset="0"/>
              </a:rPr>
              <a:t>PCD</a:t>
            </a:r>
            <a:r>
              <a:rPr lang="ja-JP" altLang="en-US" sz="2800" dirty="0" smtClean="0">
                <a:solidFill>
                  <a:srgbClr val="FFFF00"/>
                </a:solidFill>
                <a:latin typeface="Times New Roman" pitchFamily="18" charset="0"/>
                <a:ea typeface="ＭＳ Ｐゴシック" charset="-128"/>
                <a:cs typeface="Times New Roman" pitchFamily="18" charset="0"/>
              </a:rPr>
              <a:t>：</a:t>
            </a:r>
            <a:r>
              <a:rPr lang="en-US" altLang="ja-JP" sz="2800" dirty="0" smtClean="0">
                <a:solidFill>
                  <a:srgbClr val="FFFF00"/>
                </a:solidFill>
                <a:latin typeface="Times New Roman" pitchFamily="18" charset="0"/>
                <a:ea typeface="ＭＳ Ｐゴシック" charset="-128"/>
                <a:cs typeface="Times New Roman" pitchFamily="18" charset="0"/>
              </a:rPr>
              <a:t>PTFE tube (</a:t>
            </a:r>
            <a:r>
              <a:rPr lang="ja-JP" altLang="ja-JP" sz="2800" dirty="0" smtClean="0">
                <a:solidFill>
                  <a:srgbClr val="FFFF00"/>
                </a:solidFill>
                <a:latin typeface="Times New Roman" pitchFamily="18" charset="0"/>
                <a:ea typeface="ＭＳ Ｐゴシック" charset="-128"/>
                <a:cs typeface="Times New Roman" pitchFamily="18" charset="0"/>
              </a:rPr>
              <a:t>φ</a:t>
            </a:r>
            <a:r>
              <a:rPr lang="en-US" altLang="ja-JP" sz="2800" dirty="0" smtClean="0">
                <a:solidFill>
                  <a:srgbClr val="FFFF00"/>
                </a:solidFill>
                <a:latin typeface="Times New Roman" pitchFamily="18" charset="0"/>
                <a:ea typeface="ＭＳ Ｐゴシック" charset="-128"/>
                <a:cs typeface="Times New Roman" pitchFamily="18" charset="0"/>
              </a:rPr>
              <a:t>1mm:1,000mm)+Filament BI</a:t>
            </a:r>
            <a:endParaRPr lang="en-US" altLang="ja-JP" sz="2800" dirty="0" smtClean="0">
              <a:solidFill>
                <a:srgbClr val="FFFF00"/>
              </a:solidFill>
              <a:latin typeface="Times New Roman" pitchFamily="18" charset="0"/>
              <a:cs typeface="Times New Roman" pitchFamily="18" charset="0"/>
            </a:endParaRPr>
          </a:p>
        </p:txBody>
      </p:sp>
      <p:sp>
        <p:nvSpPr>
          <p:cNvPr id="5" name="テキスト ボックス 4"/>
          <p:cNvSpPr txBox="1"/>
          <p:nvPr/>
        </p:nvSpPr>
        <p:spPr>
          <a:xfrm>
            <a:off x="4676494" y="6411789"/>
            <a:ext cx="4931963" cy="400110"/>
          </a:xfrm>
          <a:prstGeom prst="rect">
            <a:avLst/>
          </a:prstGeom>
          <a:noFill/>
        </p:spPr>
        <p:txBody>
          <a:bodyPr wrap="square">
            <a:spAutoFit/>
          </a:bodyPr>
          <a:lstStyle/>
          <a:p>
            <a:pPr>
              <a:defRPr/>
            </a:pPr>
            <a:r>
              <a:rPr lang="en-US" altLang="ja-JP" sz="2000" dirty="0" smtClean="0">
                <a:solidFill>
                  <a:srgbClr val="FFFF00"/>
                </a:solidFill>
                <a:latin typeface="Times New Roman" pitchFamily="18" charset="0"/>
                <a:cs typeface="Times New Roman" pitchFamily="18" charset="0"/>
              </a:rPr>
              <a:t>*All are below detection limits if BI only.</a:t>
            </a:r>
            <a:endParaRPr lang="ja-JP" altLang="en-US" sz="2000" dirty="0">
              <a:solidFill>
                <a:srgbClr val="FFFF00"/>
              </a:solidFill>
              <a:latin typeface="Times New Roman" pitchFamily="18" charset="0"/>
              <a:cs typeface="Times New Roman" pitchFamily="18" charset="0"/>
            </a:endParaRPr>
          </a:p>
        </p:txBody>
      </p:sp>
      <p:cxnSp>
        <p:nvCxnSpPr>
          <p:cNvPr id="6165" name="直線コネクタ 6"/>
          <p:cNvCxnSpPr>
            <a:cxnSpLocks noChangeShapeType="1"/>
          </p:cNvCxnSpPr>
          <p:nvPr/>
        </p:nvCxnSpPr>
        <p:spPr bwMode="auto">
          <a:xfrm>
            <a:off x="1175543" y="3426604"/>
            <a:ext cx="7934325" cy="0"/>
          </a:xfrm>
          <a:prstGeom prst="line">
            <a:avLst/>
          </a:prstGeom>
          <a:noFill/>
          <a:ln w="25400" algn="ctr">
            <a:solidFill>
              <a:srgbClr val="FF0000"/>
            </a:solidFill>
            <a:round/>
            <a:headEnd/>
            <a:tailEnd/>
          </a:ln>
        </p:spPr>
      </p:cxnSp>
      <p:cxnSp>
        <p:nvCxnSpPr>
          <p:cNvPr id="6166" name="直線コネクタ 9"/>
          <p:cNvCxnSpPr>
            <a:cxnSpLocks noChangeShapeType="1"/>
          </p:cNvCxnSpPr>
          <p:nvPr/>
        </p:nvCxnSpPr>
        <p:spPr bwMode="auto">
          <a:xfrm>
            <a:off x="1093788" y="2179715"/>
            <a:ext cx="7934325" cy="0"/>
          </a:xfrm>
          <a:prstGeom prst="line">
            <a:avLst/>
          </a:prstGeom>
          <a:noFill/>
          <a:ln w="25400" algn="ctr">
            <a:solidFill>
              <a:srgbClr val="FF0000"/>
            </a:solidFill>
            <a:round/>
            <a:headEnd/>
            <a:tailEnd/>
          </a:ln>
        </p:spPr>
      </p:cxnSp>
      <p:cxnSp>
        <p:nvCxnSpPr>
          <p:cNvPr id="6167" name="直線コネクタ 10"/>
          <p:cNvCxnSpPr>
            <a:cxnSpLocks noChangeShapeType="1"/>
          </p:cNvCxnSpPr>
          <p:nvPr/>
        </p:nvCxnSpPr>
        <p:spPr bwMode="auto">
          <a:xfrm>
            <a:off x="1106488" y="6395919"/>
            <a:ext cx="7934325" cy="0"/>
          </a:xfrm>
          <a:prstGeom prst="line">
            <a:avLst/>
          </a:prstGeom>
          <a:noFill/>
          <a:ln w="25400" algn="ctr">
            <a:solidFill>
              <a:srgbClr val="FF0000"/>
            </a:solidFill>
            <a:round/>
            <a:headEnd/>
            <a:tailEnd/>
          </a:ln>
        </p:spPr>
      </p:cxnSp>
      <p:sp>
        <p:nvSpPr>
          <p:cNvPr id="9" name="スライド番号プレースホルダ 3"/>
          <p:cNvSpPr>
            <a:spLocks noGrp="1"/>
          </p:cNvSpPr>
          <p:nvPr>
            <p:ph type="sldNum" sz="quarter" idx="12"/>
          </p:nvPr>
        </p:nvSpPr>
        <p:spPr>
          <a:xfrm>
            <a:off x="7372350" y="6356351"/>
            <a:ext cx="2400300" cy="365125"/>
          </a:xfrm>
          <a:noFill/>
        </p:spPr>
        <p:txBody>
          <a:bodyPr/>
          <a:lstStyle/>
          <a:p>
            <a:fld id="{943E92AF-689F-4C1D-8714-491BC44B5132}" type="slidenum">
              <a:rPr lang="en-US" altLang="ja-JP" smtClean="0">
                <a:solidFill>
                  <a:srgbClr val="FFFF00"/>
                </a:solidFill>
                <a:latin typeface="Times New Roman" pitchFamily="18" charset="0"/>
                <a:ea typeface="ＭＳ Ｐゴシック" charset="-128"/>
                <a:cs typeface="Times New Roman" pitchFamily="18" charset="0"/>
              </a:rPr>
              <a:pPr/>
              <a:t>35</a:t>
            </a:fld>
            <a:endParaRPr lang="en-US" altLang="ja-JP" dirty="0" smtClean="0">
              <a:solidFill>
                <a:srgbClr val="FFFF00"/>
              </a:solidFill>
              <a:latin typeface="Times New Roman" pitchFamily="18" charset="0"/>
              <a:ea typeface="ＭＳ Ｐゴシック" charset="-128"/>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88682" y="399447"/>
            <a:ext cx="9964737" cy="685800"/>
          </a:xfrm>
          <a:prstGeom prst="rect">
            <a:avLst/>
          </a:prstGeom>
          <a:noFill/>
          <a:ln>
            <a:noFill/>
          </a:ln>
          <a:effectLst>
            <a:outerShdw blurRad="50800" dist="38100" dir="2700000" algn="tl" rotWithShape="0">
              <a:prstClr val="black">
                <a:alpha val="40000"/>
              </a:prstClr>
            </a:outerShdw>
          </a:effectLst>
          <a:extLst/>
        </p:spPr>
        <p:txBody>
          <a:bodyPr anchor="ctr"/>
          <a:lstStyle/>
          <a:p>
            <a:pPr algn="ctr" eaLnBrk="0" hangingPunct="0">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Sporicidal Activity of PAA in Narrow Channels</a:t>
            </a:r>
            <a:endParaRPr lang="en-US" altLang="ja-JP" sz="38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algn="ctr" eaLnBrk="0" hangingPunct="0">
              <a:defRPr/>
            </a:pPr>
            <a:endParaRPr lang="ja-JP" altLang="en-US" sz="38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p:txBody>
      </p:sp>
      <p:sp>
        <p:nvSpPr>
          <p:cNvPr id="5123" name="Text Box 27"/>
          <p:cNvSpPr txBox="1">
            <a:spLocks noChangeArrowheads="1"/>
          </p:cNvSpPr>
          <p:nvPr/>
        </p:nvSpPr>
        <p:spPr bwMode="auto">
          <a:xfrm>
            <a:off x="433615" y="902468"/>
            <a:ext cx="8451850" cy="52322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l"/>
            <a:r>
              <a:rPr lang="ja-JP" alt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Test Method</a:t>
            </a:r>
            <a:r>
              <a:rPr lang="ja-JP" alt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テキスト ボックス 9"/>
          <p:cNvSpPr txBox="1"/>
          <p:nvPr/>
        </p:nvSpPr>
        <p:spPr>
          <a:xfrm>
            <a:off x="433615" y="1382138"/>
            <a:ext cx="9894119" cy="4170372"/>
          </a:xfrm>
          <a:prstGeom prst="rect">
            <a:avLst/>
          </a:prstGeom>
          <a:noFill/>
          <a:effectLst>
            <a:outerShdw blurRad="50800" dist="38100" dir="2700000" algn="tl" rotWithShape="0">
              <a:prstClr val="black">
                <a:alpha val="40000"/>
              </a:prstClr>
            </a:outerShdw>
          </a:effectLst>
        </p:spPr>
        <p:txBody>
          <a:bodyPr wrap="square">
            <a:spAutoFit/>
          </a:bodyPr>
          <a:lstStyle/>
          <a:p>
            <a:pPr algn="l">
              <a:defRPr/>
            </a:pPr>
            <a:r>
              <a:rPr lang="en-US" altLang="ja-JP" sz="2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Chemical solution used for </a:t>
            </a:r>
            <a:r>
              <a:rPr lang="en-US" altLang="ja-JP" sz="2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steriliser</a:t>
            </a:r>
            <a:r>
              <a:rPr lang="en-US" altLang="ja-JP" sz="2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preparation</a:t>
            </a:r>
            <a:endParaRPr lang="ja-JP" altLang="ja-JP" sz="2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l">
              <a:defRPr/>
            </a:pPr>
            <a:r>
              <a:rPr lang="ja-JP" altLang="en-US" sz="25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PAA formula (Commercial product</a:t>
            </a:r>
            <a:r>
              <a:rPr lang="ja-JP" altLang="en-US" sz="25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PAA</a:t>
            </a:r>
            <a:r>
              <a:rPr lang="ja-JP" altLang="en-US" sz="25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15%, Hydrogen  </a:t>
            </a:r>
          </a:p>
          <a:p>
            <a:pPr algn="l">
              <a:defRPr/>
            </a:pP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peroxide 22</a:t>
            </a:r>
            <a:r>
              <a:rPr lang="en-US" altLang="ja-JP" sz="25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a:p>
            <a:pPr algn="l">
              <a:defRPr/>
            </a:pPr>
            <a:r>
              <a:rPr lang="ja-JP" altLang="en-US" sz="25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Hydrogen peroxide (35</a:t>
            </a:r>
            <a:r>
              <a:rPr lang="en-US" altLang="ja-JP" sz="25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a:p>
            <a:pPr algn="l">
              <a:defRPr/>
            </a:pPr>
            <a:r>
              <a:rPr lang="ja-JP" altLang="en-US" sz="2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Using these two concentrations of solutions, the required PAA </a:t>
            </a:r>
          </a:p>
          <a:p>
            <a:pPr algn="l">
              <a:defRPr/>
            </a:pPr>
            <a:r>
              <a:rPr lang="en-US"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concentrations in the chamber were prepared </a:t>
            </a:r>
            <a:r>
              <a:rPr lang="en-US" altLang="ja-JP"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experimentally</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a:p>
            <a:pPr algn="l">
              <a:defRPr/>
            </a:pPr>
            <a:r>
              <a:rPr lang="en-US" altLang="ja-JP" sz="2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Evaluation</a:t>
            </a:r>
            <a:endParaRPr lang="en-US" altLang="ja-JP" sz="2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l">
              <a:defRPr/>
            </a:pPr>
            <a:r>
              <a:rPr lang="ja-JP" altLang="en-US" sz="25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r>
              <a:rPr lang="en-US" altLang="ja-JP" sz="25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PCD</a:t>
            </a:r>
            <a:r>
              <a:rPr lang="ja-JP" altLang="en-US" sz="25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PTFE tube (</a:t>
            </a:r>
            <a:r>
              <a:rPr lang="ja-JP"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φ</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1mm:1,000mm)+</a:t>
            </a:r>
            <a:r>
              <a:rPr lang="en-US" altLang="ja-JP" sz="25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Filament </a:t>
            </a:r>
            <a:r>
              <a:rPr lang="en-US" altLang="ja-JP" sz="26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BI</a:t>
            </a:r>
            <a:r>
              <a:rPr lang="en-US" altLang="ja-JP" sz="2600" baseline="300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1</a:t>
            </a:r>
            <a:r>
              <a:rPr lang="en-US" altLang="ja-JP" sz="2600" baseline="30000" dirty="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endParaRPr lang="en-US" altLang="ja-JP" sz="2600" dirty="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marL="514350" indent="-514350" algn="l">
              <a:buAutoNum type="arabicParenR"/>
              <a:defRPr/>
            </a:pPr>
            <a:r>
              <a:rPr lang="en-US" altLang="ja-JP" sz="28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Polyester Sutures (</a:t>
            </a:r>
            <a:r>
              <a:rPr lang="en-US" altLang="ja-JP" sz="2800" dirty="0" err="1"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MesaLabs</a:t>
            </a:r>
            <a:r>
              <a:rPr lang="en-US" altLang="ja-JP" sz="28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p>
          <a:p>
            <a:pPr marL="514350" indent="-514350" algn="l">
              <a:defRPr/>
            </a:pPr>
            <a:r>
              <a:rPr lang="en-US" altLang="ja-JP" sz="2800" i="1"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G</a:t>
            </a:r>
            <a:r>
              <a:rPr lang="en-US" altLang="ja-JP" sz="2800" i="1" dirty="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altLang="ja-JP" sz="2800" i="1" dirty="0" err="1">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stearothermophilus</a:t>
            </a:r>
            <a:r>
              <a:rPr lang="en-US" altLang="ja-JP" sz="2800" i="1" dirty="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altLang="ja-JP" sz="2800" dirty="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ATCC7953 (</a:t>
            </a:r>
            <a:r>
              <a:rPr lang="en-US" altLang="ja-JP" sz="28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10</a:t>
            </a:r>
            <a:r>
              <a:rPr lang="en-US" altLang="ja-JP" sz="2800" baseline="300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6</a:t>
            </a:r>
            <a:r>
              <a:rPr lang="en-US" altLang="ja-JP" sz="2800" dirty="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altLang="ja-JP" sz="28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count</a:t>
            </a:r>
            <a:r>
              <a:rPr lang="ja-JP" altLang="ja-JP" sz="28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a:t>
            </a:r>
            <a:r>
              <a:rPr lang="en-US" altLang="ja-JP" sz="28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endParaRPr lang="en-US" altLang="ja-JP" sz="2800" dirty="0">
              <a:solidFill>
                <a:srgbClr val="FFC0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p:txBody>
      </p:sp>
      <p:sp>
        <p:nvSpPr>
          <p:cNvPr id="12" name="テキスト ボックス 11"/>
          <p:cNvSpPr txBox="1"/>
          <p:nvPr/>
        </p:nvSpPr>
        <p:spPr>
          <a:xfrm>
            <a:off x="464550" y="5848166"/>
            <a:ext cx="9431385" cy="892552"/>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Spores were retrieved from PCD which ran </a:t>
            </a:r>
            <a:r>
              <a:rPr lang="en-US" altLang="ja-JP" sz="2500" dirty="0" smtClean="0">
                <a:solidFill>
                  <a:srgbClr val="FFC000"/>
                </a:solidFill>
                <a:effectLst>
                  <a:outerShdw blurRad="38100" dist="38100" dir="2700000" algn="tl">
                    <a:srgbClr val="000000">
                      <a:alpha val="43137"/>
                    </a:srgbClr>
                  </a:outerShdw>
                </a:effectLst>
                <a:latin typeface="Times New Roman" pitchFamily="18" charset="0"/>
                <a:ea typeface="+mj-ea"/>
                <a:cs typeface="Times New Roman" pitchFamily="18" charset="0"/>
              </a:rPr>
              <a:t>the half-cycles </a:t>
            </a:r>
            <a:r>
              <a:rPr lang="en-US" altLang="ja-JP" sz="25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and the sporicidal activity was measured.</a:t>
            </a:r>
            <a:r>
              <a:rPr lang="en-US" altLang="ja-JP"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altLang="ja-JP" sz="25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pic>
        <p:nvPicPr>
          <p:cNvPr id="5127" name="Picture 2"/>
          <p:cNvPicPr>
            <a:picLocks noChangeAspect="1" noChangeArrowheads="1"/>
          </p:cNvPicPr>
          <p:nvPr/>
        </p:nvPicPr>
        <p:blipFill>
          <a:blip r:embed="rId3" cstate="print"/>
          <a:srcRect/>
          <a:stretch>
            <a:fillRect/>
          </a:stretch>
        </p:blipFill>
        <p:spPr bwMode="auto">
          <a:xfrm>
            <a:off x="7832117" y="4017486"/>
            <a:ext cx="2321302" cy="1797322"/>
          </a:xfrm>
          <a:prstGeom prst="rect">
            <a:avLst/>
          </a:prstGeom>
          <a:noFill/>
          <a:ln w="9525">
            <a:noFill/>
            <a:miter lim="800000"/>
            <a:headEnd/>
            <a:tailEnd/>
          </a:ln>
        </p:spPr>
      </p:pic>
      <p:sp>
        <p:nvSpPr>
          <p:cNvPr id="7" name="スライド番号プレースホルダ 3"/>
          <p:cNvSpPr>
            <a:spLocks noGrp="1"/>
          </p:cNvSpPr>
          <p:nvPr>
            <p:ph type="sldNum" sz="quarter" idx="12"/>
          </p:nvPr>
        </p:nvSpPr>
        <p:spPr>
          <a:xfrm>
            <a:off x="7372350" y="6430091"/>
            <a:ext cx="2400300" cy="365125"/>
          </a:xfrm>
          <a:noFill/>
        </p:spPr>
        <p:txBody>
          <a:bodyPr/>
          <a:lstStyle/>
          <a:p>
            <a:fld id="{943E92AF-689F-4C1D-8714-491BC44B5132}" type="slidenum">
              <a:rPr lang="en-US" altLang="ja-JP" smtClean="0">
                <a:solidFill>
                  <a:srgbClr val="FFFF00"/>
                </a:solidFill>
                <a:ea typeface="ＭＳ Ｐゴシック" charset="-128"/>
              </a:rPr>
              <a:pPr/>
              <a:t>36</a:t>
            </a:fld>
            <a:endParaRPr lang="en-US" altLang="ja-JP" dirty="0" smtClean="0">
              <a:solidFill>
                <a:srgbClr val="FFFF00"/>
              </a:solidFill>
              <a:ea typeface="ＭＳ Ｐゴシック" charset="-12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338" y="214810"/>
            <a:ext cx="9964737" cy="685800"/>
          </a:xfrm>
          <a:prstGeom prst="rect">
            <a:avLst/>
          </a:prstGeom>
          <a:noFill/>
          <a:ln>
            <a:noFill/>
          </a:ln>
          <a:effectLst>
            <a:outerShdw blurRad="50800" dist="38100" dir="2700000" algn="tl" rotWithShape="0">
              <a:prstClr val="black">
                <a:alpha val="40000"/>
              </a:prstClr>
            </a:outerShdw>
          </a:effectLst>
          <a:extLst/>
        </p:spPr>
        <p:txBody>
          <a:bodyPr anchor="ctr"/>
          <a:lstStyle/>
          <a:p>
            <a:pPr algn="ctr" eaLnBrk="0" hangingPunct="0">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Sporicidal Activity in Narrow Channels</a:t>
            </a:r>
            <a:endParaRPr lang="ja-JP" altLang="en-US" sz="38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p:txBody>
      </p:sp>
      <p:sp>
        <p:nvSpPr>
          <p:cNvPr id="10" name="テキスト ボックス 9"/>
          <p:cNvSpPr txBox="1"/>
          <p:nvPr/>
        </p:nvSpPr>
        <p:spPr>
          <a:xfrm>
            <a:off x="184087" y="1680101"/>
            <a:ext cx="10222416" cy="3970318"/>
          </a:xfrm>
          <a:prstGeom prst="rect">
            <a:avLst/>
          </a:prstGeom>
          <a:noFill/>
          <a:effectLst>
            <a:outerShdw blurRad="50800" dist="38100" dir="2700000" algn="tl" rotWithShape="0">
              <a:prstClr val="black">
                <a:alpha val="40000"/>
              </a:prstClr>
            </a:outerShdw>
          </a:effectLst>
        </p:spPr>
        <p:txBody>
          <a:bodyPr wrap="square">
            <a:spAutoFit/>
          </a:bodyPr>
          <a:lstStyle/>
          <a:p>
            <a:pPr algn="l">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Chemical solution</a:t>
            </a:r>
            <a:endParaRPr lang="en-US" altLang="ja-JP" sz="28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algn="l">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PAA formulation</a:t>
            </a:r>
            <a:endParaRPr lang="en-US" altLang="ja-JP" sz="28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algn="l">
              <a:defRPr/>
            </a:pPr>
            <a:endParaRPr lang="ja-JP" altLang="ja-JP" sz="28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algn="l">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Evaluation products</a:t>
            </a:r>
            <a:endParaRPr lang="en-US" altLang="ja-JP" sz="28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algn="l">
              <a:defRPr/>
            </a:pPr>
            <a:r>
              <a:rPr lang="en-US"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PCD</a:t>
            </a:r>
            <a:r>
              <a:rPr lang="en-US" altLang="ja-JP" sz="2800" baseline="300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2) </a:t>
            </a:r>
            <a:r>
              <a:rPr lang="en-US" altLang="ja-JP" sz="2800" baseline="300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ja-JP" altLang="en-US" sz="2800" baseline="300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PTFE</a:t>
            </a: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tube</a:t>
            </a: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Filament BI</a:t>
            </a:r>
            <a:endParaRPr lang="ja-JP"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pPr algn="l">
              <a:defRPr/>
            </a:pPr>
            <a:r>
              <a:rPr lang="ja-JP" altLang="en-US" sz="2800" baseline="300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2)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Both sides open type and single side open type were used</a:t>
            </a:r>
            <a:endParaRPr lang="ja-JP"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pPr algn="l">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Tube shape </a:t>
            </a:r>
            <a:r>
              <a:rPr lang="ja-JP"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inner D</a:t>
            </a:r>
            <a:r>
              <a:rPr lang="ja-JP"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length </a:t>
            </a:r>
            <a:r>
              <a:rPr lang="ja-JP"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a:t>
            </a:r>
            <a:r>
              <a:rPr lang="en-US"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ja-JP"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φ</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1mm</a:t>
            </a:r>
            <a:r>
              <a:rPr lang="ja-JP" altLang="en-US"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ja-JP"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500mm, 1000mm, 2000mm</a:t>
            </a:r>
            <a:r>
              <a:rPr lang="en-US"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r>
            <a:br>
              <a:rPr lang="en-US"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br>
            <a:r>
              <a:rPr lang="ja-JP"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en-US"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ja-JP" altLang="en-US"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ja-JP"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φ</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2mm</a:t>
            </a:r>
            <a:r>
              <a:rPr lang="ja-JP" altLang="en-US"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ja-JP"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500mm, 1000mm, 2000mm </a:t>
            </a:r>
            <a:endParaRPr lang="ja-JP"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pPr algn="l">
              <a:defRPr/>
            </a:pPr>
            <a:r>
              <a:rPr lang="ja-JP"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en-US"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ja-JP" altLang="en-US"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ja-JP"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φ</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4mm</a:t>
            </a:r>
            <a:r>
              <a:rPr lang="ja-JP" altLang="en-US"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ja-JP"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250mm, 500mm, 1000mm </a:t>
            </a:r>
            <a:endParaRPr lang="ja-JP"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7172" name="Text Box 27"/>
          <p:cNvSpPr txBox="1">
            <a:spLocks noChangeArrowheads="1"/>
          </p:cNvSpPr>
          <p:nvPr/>
        </p:nvSpPr>
        <p:spPr bwMode="auto">
          <a:xfrm>
            <a:off x="519654" y="1026460"/>
            <a:ext cx="8458200" cy="52322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l"/>
            <a:r>
              <a:rPr lang="ja-JP" alt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Test Method</a:t>
            </a:r>
            <a:r>
              <a:rPr lang="ja-JP" alt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テキスト ボックス 7"/>
          <p:cNvSpPr txBox="1"/>
          <p:nvPr/>
        </p:nvSpPr>
        <p:spPr>
          <a:xfrm>
            <a:off x="309717" y="5654404"/>
            <a:ext cx="9615948" cy="954107"/>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Spores were retrieved from PCD which ran </a:t>
            </a:r>
            <a:r>
              <a:rPr lang="en-US" altLang="ja-JP"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half-cycles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and </a:t>
            </a:r>
          </a:p>
          <a:p>
            <a:pPr>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sporicidal</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activity was measured. </a:t>
            </a:r>
            <a:endParaRPr lang="en-US" altLang="ja-JP" sz="280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6" name="スライド番号プレースホルダ 3"/>
          <p:cNvSpPr>
            <a:spLocks noGrp="1"/>
          </p:cNvSpPr>
          <p:nvPr>
            <p:ph type="sldNum" sz="quarter" idx="12"/>
          </p:nvPr>
        </p:nvSpPr>
        <p:spPr>
          <a:xfrm>
            <a:off x="7372350" y="6356351"/>
            <a:ext cx="2400300" cy="365125"/>
          </a:xfrm>
          <a:noFill/>
        </p:spPr>
        <p:txBody>
          <a:bodyPr/>
          <a:lstStyle/>
          <a:p>
            <a:fld id="{943E92AF-689F-4C1D-8714-491BC44B5132}" type="slidenum">
              <a:rPr lang="en-US" altLang="ja-JP" smtClean="0">
                <a:solidFill>
                  <a:srgbClr val="FFFF00"/>
                </a:solidFill>
                <a:latin typeface="Times New Roman" pitchFamily="18" charset="0"/>
                <a:ea typeface="ＭＳ Ｐゴシック" charset="-128"/>
                <a:cs typeface="Times New Roman" pitchFamily="18" charset="0"/>
              </a:rPr>
              <a:pPr/>
              <a:t>37</a:t>
            </a:fld>
            <a:endParaRPr lang="en-US" altLang="ja-JP" dirty="0" smtClean="0">
              <a:solidFill>
                <a:srgbClr val="FFFF00"/>
              </a:solidFill>
              <a:latin typeface="Times New Roman" pitchFamily="18" charset="0"/>
              <a:ea typeface="ＭＳ Ｐゴシック" charset="-128"/>
              <a:cs typeface="Times New Roman"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6979" y="-88702"/>
            <a:ext cx="9910916" cy="1154727"/>
          </a:xfrm>
          <a:prstGeom prst="rect">
            <a:avLst/>
          </a:prstGeom>
          <a:noFill/>
          <a:ln>
            <a:noFill/>
          </a:ln>
          <a:extLst/>
        </p:spPr>
        <p:txBody>
          <a:bodyPr anchor="ctr"/>
          <a:lstStyle/>
          <a:p>
            <a:pPr algn="ctr" eaLnBrk="0" hangingPunct="0">
              <a:defRPr/>
            </a:pPr>
            <a:r>
              <a:rPr lang="en-US" altLang="ja-JP" sz="3800" dirty="0" smtClean="0">
                <a:solidFill>
                  <a:schemeClr val="bg1"/>
                </a:solidFill>
                <a:latin typeface="Times New Roman" pitchFamily="18" charset="0"/>
                <a:ea typeface="ＭＳ Ｐゴシック" charset="-128"/>
                <a:cs typeface="Times New Roman" pitchFamily="18" charset="0"/>
              </a:rPr>
              <a:t>Sporicidal Activity in</a:t>
            </a:r>
            <a:r>
              <a:rPr lang="ja-JP" altLang="en-US" sz="3800" dirty="0" smtClean="0">
                <a:solidFill>
                  <a:schemeClr val="bg1"/>
                </a:solidFill>
                <a:latin typeface="Times New Roman" pitchFamily="18" charset="0"/>
                <a:ea typeface="ＭＳ Ｐゴシック" charset="-128"/>
                <a:cs typeface="Times New Roman" pitchFamily="18" charset="0"/>
              </a:rPr>
              <a:t> </a:t>
            </a:r>
            <a:r>
              <a:rPr lang="en-US" altLang="ja-JP" sz="3800" dirty="0" smtClean="0">
                <a:solidFill>
                  <a:schemeClr val="bg1"/>
                </a:solidFill>
                <a:latin typeface="Times New Roman" pitchFamily="18" charset="0"/>
                <a:ea typeface="ＭＳ Ｐゴシック" charset="-128"/>
                <a:cs typeface="Times New Roman" pitchFamily="18" charset="0"/>
              </a:rPr>
              <a:t>Narrow Channels (N=3)</a:t>
            </a:r>
            <a:endParaRPr lang="ja-JP" altLang="en-US" sz="3800" dirty="0">
              <a:solidFill>
                <a:schemeClr val="bg1"/>
              </a:solidFill>
              <a:latin typeface="Times New Roman" pitchFamily="18" charset="0"/>
              <a:ea typeface="ＭＳ Ｐゴシック" charset="-128"/>
              <a:cs typeface="Times New Roman" pitchFamily="18" charset="0"/>
            </a:endParaRPr>
          </a:p>
        </p:txBody>
      </p:sp>
      <p:sp>
        <p:nvSpPr>
          <p:cNvPr id="5" name="スライド番号プレースホルダ 3"/>
          <p:cNvSpPr>
            <a:spLocks noGrp="1"/>
          </p:cNvSpPr>
          <p:nvPr>
            <p:ph type="sldNum" sz="quarter" idx="12"/>
          </p:nvPr>
        </p:nvSpPr>
        <p:spPr>
          <a:xfrm>
            <a:off x="7372350" y="6530519"/>
            <a:ext cx="2400300" cy="365125"/>
          </a:xfrm>
          <a:noFill/>
        </p:spPr>
        <p:txBody>
          <a:bodyPr/>
          <a:lstStyle/>
          <a:p>
            <a:fld id="{943E92AF-689F-4C1D-8714-491BC44B5132}" type="slidenum">
              <a:rPr lang="en-US" altLang="ja-JP" smtClean="0">
                <a:solidFill>
                  <a:srgbClr val="FFFF00"/>
                </a:solidFill>
                <a:latin typeface="Times New Roman" pitchFamily="18" charset="0"/>
                <a:ea typeface="ＭＳ Ｐゴシック" charset="-128"/>
                <a:cs typeface="Times New Roman" pitchFamily="18" charset="0"/>
              </a:rPr>
              <a:pPr/>
              <a:t>38</a:t>
            </a:fld>
            <a:endParaRPr lang="en-US" altLang="ja-JP" dirty="0" smtClean="0">
              <a:solidFill>
                <a:srgbClr val="FFFF00"/>
              </a:solidFill>
              <a:latin typeface="Times New Roman" pitchFamily="18" charset="0"/>
              <a:ea typeface="ＭＳ Ｐゴシック" charset="-128"/>
              <a:cs typeface="Times New Roman" pitchFamily="18" charset="0"/>
            </a:endParaRPr>
          </a:p>
        </p:txBody>
      </p:sp>
      <p:graphicFrame>
        <p:nvGraphicFramePr>
          <p:cNvPr id="6" name="表 5"/>
          <p:cNvGraphicFramePr>
            <a:graphicFrameLocks noGrp="1"/>
          </p:cNvGraphicFramePr>
          <p:nvPr>
            <p:extLst>
              <p:ext uri="{D42A27DB-BD31-4B8C-83A1-F6EECF244321}">
                <p14:modId xmlns:p14="http://schemas.microsoft.com/office/powerpoint/2010/main" xmlns="" val="2424369068"/>
              </p:ext>
            </p:extLst>
          </p:nvPr>
        </p:nvGraphicFramePr>
        <p:xfrm>
          <a:off x="3334864" y="1468483"/>
          <a:ext cx="6753031" cy="2285082"/>
        </p:xfrm>
        <a:graphic>
          <a:graphicData uri="http://schemas.openxmlformats.org/drawingml/2006/table">
            <a:tbl>
              <a:tblPr firstRow="1" bandRow="1">
                <a:tableStyleId>{5C22544A-7EE6-4342-B048-85BDC9FD1C3A}</a:tableStyleId>
              </a:tblPr>
              <a:tblGrid>
                <a:gridCol w="2299020"/>
                <a:gridCol w="1519084"/>
                <a:gridCol w="1504335"/>
                <a:gridCol w="1430592"/>
              </a:tblGrid>
              <a:tr h="502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baseline="0" dirty="0" smtClean="0">
                          <a:solidFill>
                            <a:srgbClr val="FFFF00"/>
                          </a:solidFill>
                          <a:latin typeface="Times New Roman" pitchFamily="18" charset="0"/>
                          <a:cs typeface="Times New Roman" pitchFamily="18" charset="0"/>
                        </a:rPr>
                        <a:t>　</a:t>
                      </a:r>
                      <a:r>
                        <a:rPr kumimoji="1" lang="en-US" altLang="ja-JP" sz="2400" b="0" baseline="0" dirty="0" smtClean="0">
                          <a:solidFill>
                            <a:srgbClr val="FFFF00"/>
                          </a:solidFill>
                          <a:latin typeface="Times New Roman" pitchFamily="18" charset="0"/>
                          <a:cs typeface="Times New Roman" pitchFamily="18" charset="0"/>
                        </a:rPr>
                        <a:t>Φ</a:t>
                      </a:r>
                      <a:r>
                        <a:rPr kumimoji="1" lang="ja-JP" altLang="en-US" sz="2400" b="0" baseline="0" dirty="0" smtClean="0">
                          <a:solidFill>
                            <a:srgbClr val="FFFF00"/>
                          </a:solidFill>
                          <a:latin typeface="Times New Roman" pitchFamily="18" charset="0"/>
                          <a:cs typeface="Times New Roman" pitchFamily="18" charset="0"/>
                        </a:rPr>
                        <a:t>　</a:t>
                      </a:r>
                      <a:r>
                        <a:rPr kumimoji="1" lang="en-US" altLang="ja-JP" sz="2400" b="0" baseline="0" dirty="0" smtClean="0">
                          <a:solidFill>
                            <a:srgbClr val="FFFF00"/>
                          </a:solidFill>
                          <a:latin typeface="Times New Roman" pitchFamily="18" charset="0"/>
                          <a:cs typeface="Times New Roman" pitchFamily="18" charset="0"/>
                        </a:rPr>
                        <a:t>Length</a:t>
                      </a:r>
                      <a:endParaRPr kumimoji="1" lang="ja-JP" altLang="en-US" sz="2400" b="0" baseline="0" dirty="0" smtClean="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baseline="0" dirty="0" smtClean="0">
                          <a:solidFill>
                            <a:srgbClr val="FFFF00"/>
                          </a:solidFill>
                          <a:latin typeface="Times New Roman" pitchFamily="18" charset="0"/>
                          <a:cs typeface="Times New Roman" pitchFamily="18" charset="0"/>
                        </a:rPr>
                        <a:t>500mm</a:t>
                      </a:r>
                      <a:endParaRPr kumimoji="1" lang="ja-JP" altLang="en-US" sz="24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baseline="0" dirty="0" smtClean="0">
                          <a:solidFill>
                            <a:srgbClr val="FFFF00"/>
                          </a:solidFill>
                          <a:latin typeface="Times New Roman" pitchFamily="18" charset="0"/>
                          <a:cs typeface="Times New Roman" pitchFamily="18" charset="0"/>
                        </a:rPr>
                        <a:t>1000mm</a:t>
                      </a:r>
                      <a:endParaRPr kumimoji="1" lang="ja-JP" altLang="en-US" sz="24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baseline="0" dirty="0" smtClean="0">
                          <a:solidFill>
                            <a:srgbClr val="FFFF00"/>
                          </a:solidFill>
                          <a:latin typeface="Times New Roman" pitchFamily="18" charset="0"/>
                          <a:cs typeface="Times New Roman" pitchFamily="18" charset="0"/>
                        </a:rPr>
                        <a:t>2000mm</a:t>
                      </a:r>
                      <a:endParaRPr kumimoji="1" lang="ja-JP" altLang="en-US" sz="24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5085">
                <a:tc>
                  <a:txBody>
                    <a:bodyPr/>
                    <a:lstStyle/>
                    <a:p>
                      <a:pPr algn="ctr"/>
                      <a:r>
                        <a:rPr kumimoji="1" lang="en-US" altLang="ja-JP" sz="2400" baseline="0" dirty="0" smtClean="0">
                          <a:solidFill>
                            <a:srgbClr val="FFFF00"/>
                          </a:solidFill>
                          <a:latin typeface="Times New Roman" pitchFamily="18" charset="0"/>
                          <a:cs typeface="Times New Roman" pitchFamily="18" charset="0"/>
                        </a:rPr>
                        <a:t>1mm</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aseline="0" dirty="0" smtClean="0">
                          <a:solidFill>
                            <a:srgbClr val="FFFF00"/>
                          </a:solidFill>
                          <a:latin typeface="Times New Roman" pitchFamily="18" charset="0"/>
                          <a:cs typeface="Times New Roman" pitchFamily="18" charset="0"/>
                        </a:rPr>
                        <a:t>1.7×10</a:t>
                      </a: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aseline="0" dirty="0" smtClean="0">
                          <a:solidFill>
                            <a:srgbClr val="FFFF00"/>
                          </a:solidFill>
                          <a:latin typeface="Times New Roman" pitchFamily="18" charset="0"/>
                          <a:cs typeface="Times New Roman" pitchFamily="18" charset="0"/>
                        </a:rPr>
                        <a:t>3.5×10</a:t>
                      </a:r>
                      <a:r>
                        <a:rPr kumimoji="1" lang="en-US" altLang="ja-JP" sz="2400" baseline="30000" dirty="0" smtClean="0">
                          <a:solidFill>
                            <a:srgbClr val="FFFF00"/>
                          </a:solidFill>
                          <a:latin typeface="Times New Roman" pitchFamily="18" charset="0"/>
                          <a:cs typeface="Times New Roman" pitchFamily="18" charset="0"/>
                        </a:rPr>
                        <a:t>2</a:t>
                      </a:r>
                      <a:endParaRPr kumimoji="1" lang="ja-JP" altLang="en-US" sz="2400" baseline="30000" dirty="0" smtClean="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3670">
                <a:tc>
                  <a:txBody>
                    <a:bodyPr/>
                    <a:lstStyle/>
                    <a:p>
                      <a:pPr algn="ctr"/>
                      <a:r>
                        <a:rPr kumimoji="1" lang="en-US" altLang="ja-JP" sz="2400" baseline="0" dirty="0" smtClean="0">
                          <a:solidFill>
                            <a:srgbClr val="FFFF00"/>
                          </a:solidFill>
                          <a:latin typeface="Times New Roman" pitchFamily="18" charset="0"/>
                          <a:cs typeface="Times New Roman" pitchFamily="18" charset="0"/>
                        </a:rPr>
                        <a:t>2mm</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3670">
                <a:tc>
                  <a:txBody>
                    <a:bodyPr/>
                    <a:lstStyle/>
                    <a:p>
                      <a:pPr algn="ctr"/>
                      <a:r>
                        <a:rPr kumimoji="1" lang="en-US" altLang="ja-JP" sz="2400" baseline="0" dirty="0" smtClean="0">
                          <a:solidFill>
                            <a:srgbClr val="FFFF00"/>
                          </a:solidFill>
                          <a:latin typeface="Times New Roman" pitchFamily="18" charset="0"/>
                          <a:cs typeface="Times New Roman" pitchFamily="18" charset="0"/>
                        </a:rPr>
                        <a:t>4mm</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正方形/長方形 6"/>
          <p:cNvSpPr/>
          <p:nvPr/>
        </p:nvSpPr>
        <p:spPr>
          <a:xfrm>
            <a:off x="5470119" y="889050"/>
            <a:ext cx="4661854" cy="523220"/>
          </a:xfrm>
          <a:prstGeom prst="rect">
            <a:avLst/>
          </a:prstGeom>
        </p:spPr>
        <p:txBody>
          <a:bodyPr wrap="none">
            <a:spAutoFit/>
          </a:bodyPr>
          <a:lstStyle/>
          <a:p>
            <a:pPr algn="ctr"/>
            <a:r>
              <a:rPr lang="en-US" altLang="ja-JP" sz="2800" dirty="0" smtClean="0">
                <a:solidFill>
                  <a:srgbClr val="FFFF00"/>
                </a:solidFill>
                <a:latin typeface="Times New Roman" pitchFamily="18" charset="0"/>
                <a:cs typeface="Times New Roman" pitchFamily="18" charset="0"/>
              </a:rPr>
              <a:t>Mean survivor count (CFU/BI)</a:t>
            </a:r>
            <a:endParaRPr lang="ja-JP" altLang="en-US" sz="2800" dirty="0">
              <a:solidFill>
                <a:srgbClr val="FFFF00"/>
              </a:solidFill>
              <a:latin typeface="Times New Roman" pitchFamily="18" charset="0"/>
              <a:cs typeface="Times New Roman" pitchFamily="18" charset="0"/>
            </a:endParaRPr>
          </a:p>
        </p:txBody>
      </p:sp>
      <p:sp>
        <p:nvSpPr>
          <p:cNvPr id="8" name="正方形/長方形 7"/>
          <p:cNvSpPr/>
          <p:nvPr/>
        </p:nvSpPr>
        <p:spPr>
          <a:xfrm>
            <a:off x="279219" y="1456275"/>
            <a:ext cx="3055645" cy="492443"/>
          </a:xfrm>
          <a:prstGeom prst="rect">
            <a:avLst/>
          </a:prstGeom>
        </p:spPr>
        <p:txBody>
          <a:bodyPr wrap="none">
            <a:spAutoFit/>
          </a:bodyPr>
          <a:lstStyle/>
          <a:p>
            <a:r>
              <a:rPr lang="en-US" altLang="ja-JP" sz="2600" dirty="0" smtClean="0">
                <a:solidFill>
                  <a:srgbClr val="FFFF00"/>
                </a:solidFill>
                <a:latin typeface="Times New Roman" pitchFamily="18" charset="0"/>
                <a:cs typeface="Times New Roman" pitchFamily="18" charset="0"/>
              </a:rPr>
              <a:t>Both sides open type </a:t>
            </a:r>
            <a:endParaRPr lang="ja-JP" altLang="en-US" sz="2600" dirty="0">
              <a:solidFill>
                <a:srgbClr val="FFFF00"/>
              </a:solidFill>
              <a:latin typeface="Times New Roman" pitchFamily="18" charset="0"/>
              <a:cs typeface="Times New Roman" pitchFamily="18" charset="0"/>
            </a:endParaRPr>
          </a:p>
        </p:txBody>
      </p:sp>
      <p:graphicFrame>
        <p:nvGraphicFramePr>
          <p:cNvPr id="9" name="表 8"/>
          <p:cNvGraphicFramePr>
            <a:graphicFrameLocks noGrp="1"/>
          </p:cNvGraphicFramePr>
          <p:nvPr>
            <p:extLst>
              <p:ext uri="{D42A27DB-BD31-4B8C-83A1-F6EECF244321}">
                <p14:modId xmlns:p14="http://schemas.microsoft.com/office/powerpoint/2010/main" xmlns="" val="4010892696"/>
              </p:ext>
            </p:extLst>
          </p:nvPr>
        </p:nvGraphicFramePr>
        <p:xfrm>
          <a:off x="3267513" y="3967905"/>
          <a:ext cx="6643403" cy="2149517"/>
        </p:xfrm>
        <a:graphic>
          <a:graphicData uri="http://schemas.openxmlformats.org/drawingml/2006/table">
            <a:tbl>
              <a:tblPr firstRow="1" bandRow="1">
                <a:tableStyleId>{5C22544A-7EE6-4342-B048-85BDC9FD1C3A}</a:tableStyleId>
              </a:tblPr>
              <a:tblGrid>
                <a:gridCol w="2252085"/>
                <a:gridCol w="1565072"/>
                <a:gridCol w="1458707"/>
                <a:gridCol w="1367539"/>
              </a:tblGrid>
              <a:tr h="502657">
                <a:tc>
                  <a:txBody>
                    <a:bodyPr/>
                    <a:lstStyle/>
                    <a:p>
                      <a:pPr algn="l"/>
                      <a:r>
                        <a:rPr kumimoji="1" lang="ja-JP" altLang="en-US" sz="2400" baseline="0" dirty="0" smtClean="0">
                          <a:solidFill>
                            <a:srgbClr val="FFFF00"/>
                          </a:solidFill>
                          <a:latin typeface="Times New Roman" pitchFamily="18" charset="0"/>
                          <a:cs typeface="Times New Roman" pitchFamily="18" charset="0"/>
                        </a:rPr>
                        <a:t>　</a:t>
                      </a:r>
                      <a:r>
                        <a:rPr kumimoji="1" lang="ja-JP" altLang="en-US" sz="2400" b="0" baseline="0" dirty="0" smtClean="0">
                          <a:solidFill>
                            <a:srgbClr val="FFFF00"/>
                          </a:solidFill>
                          <a:latin typeface="Times New Roman" pitchFamily="18" charset="0"/>
                          <a:cs typeface="Times New Roman" pitchFamily="18" charset="0"/>
                        </a:rPr>
                        <a:t>　　</a:t>
                      </a:r>
                      <a:r>
                        <a:rPr kumimoji="1" lang="en-US" altLang="ja-JP" sz="2400" b="0" baseline="0" dirty="0" smtClean="0">
                          <a:solidFill>
                            <a:srgbClr val="FFFF00"/>
                          </a:solidFill>
                          <a:latin typeface="Times New Roman" pitchFamily="18" charset="0"/>
                          <a:cs typeface="Times New Roman" pitchFamily="18" charset="0"/>
                        </a:rPr>
                        <a:t>Φ</a:t>
                      </a:r>
                      <a:r>
                        <a:rPr kumimoji="1" lang="ja-JP" altLang="en-US" sz="2400" b="0" baseline="0" dirty="0" smtClean="0">
                          <a:solidFill>
                            <a:srgbClr val="FFFF00"/>
                          </a:solidFill>
                          <a:latin typeface="Times New Roman" pitchFamily="18" charset="0"/>
                          <a:cs typeface="Times New Roman" pitchFamily="18" charset="0"/>
                        </a:rPr>
                        <a:t>　</a:t>
                      </a:r>
                      <a:r>
                        <a:rPr kumimoji="1" lang="en-US" altLang="ja-JP" sz="2400" b="0" baseline="0" dirty="0" smtClean="0">
                          <a:solidFill>
                            <a:srgbClr val="FFFF00"/>
                          </a:solidFill>
                          <a:latin typeface="Times New Roman" pitchFamily="18" charset="0"/>
                          <a:cs typeface="Times New Roman" pitchFamily="18" charset="0"/>
                        </a:rPr>
                        <a:t>Length</a:t>
                      </a:r>
                      <a:endParaRPr kumimoji="1" lang="ja-JP" altLang="en-US" sz="24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baseline="0" dirty="0" smtClean="0">
                          <a:solidFill>
                            <a:srgbClr val="FFFF00"/>
                          </a:solidFill>
                          <a:latin typeface="Times New Roman" pitchFamily="18" charset="0"/>
                          <a:cs typeface="Times New Roman" pitchFamily="18" charset="0"/>
                        </a:rPr>
                        <a:t>500mm</a:t>
                      </a:r>
                      <a:endParaRPr kumimoji="1" lang="ja-JP" altLang="en-US" sz="24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baseline="0" dirty="0" smtClean="0">
                          <a:solidFill>
                            <a:srgbClr val="FFFF00"/>
                          </a:solidFill>
                          <a:latin typeface="Times New Roman" pitchFamily="18" charset="0"/>
                          <a:cs typeface="Times New Roman" pitchFamily="18" charset="0"/>
                        </a:rPr>
                        <a:t>1000mm</a:t>
                      </a:r>
                      <a:endParaRPr kumimoji="1" lang="ja-JP" altLang="en-US" sz="24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baseline="0" dirty="0" smtClean="0">
                          <a:solidFill>
                            <a:srgbClr val="FFFF00"/>
                          </a:solidFill>
                          <a:latin typeface="Times New Roman" pitchFamily="18" charset="0"/>
                          <a:cs typeface="Times New Roman" pitchFamily="18" charset="0"/>
                        </a:rPr>
                        <a:t>2000mm</a:t>
                      </a:r>
                      <a:endParaRPr kumimoji="1" lang="ja-JP" altLang="en-US" sz="2400" b="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6076">
                <a:tc>
                  <a:txBody>
                    <a:bodyPr/>
                    <a:lstStyle/>
                    <a:p>
                      <a:pPr algn="ctr"/>
                      <a:r>
                        <a:rPr kumimoji="1" lang="en-US" altLang="ja-JP" sz="2400" baseline="0" dirty="0" smtClean="0">
                          <a:solidFill>
                            <a:srgbClr val="FFFF00"/>
                          </a:solidFill>
                          <a:latin typeface="Times New Roman" pitchFamily="18" charset="0"/>
                          <a:cs typeface="Times New Roman" pitchFamily="18" charset="0"/>
                        </a:rPr>
                        <a:t>1mm</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smtClean="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aseline="0" dirty="0" smtClean="0">
                          <a:solidFill>
                            <a:srgbClr val="FFFF00"/>
                          </a:solidFill>
                          <a:latin typeface="Times New Roman" pitchFamily="18" charset="0"/>
                          <a:cs typeface="Times New Roman" pitchFamily="18" charset="0"/>
                        </a:rPr>
                        <a:t>1.7×10</a:t>
                      </a:r>
                      <a:r>
                        <a:rPr kumimoji="1" lang="en-US" altLang="ja-JP" sz="2400" baseline="30000" dirty="0" smtClean="0">
                          <a:solidFill>
                            <a:srgbClr val="FFFF00"/>
                          </a:solidFill>
                          <a:latin typeface="Times New Roman" pitchFamily="18" charset="0"/>
                          <a:cs typeface="Times New Roman" pitchFamily="18" charset="0"/>
                        </a:rPr>
                        <a:t>2</a:t>
                      </a:r>
                      <a:endParaRPr kumimoji="1" lang="ja-JP" altLang="en-US" sz="2400" baseline="3000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3670">
                <a:tc>
                  <a:txBody>
                    <a:bodyPr/>
                    <a:lstStyle/>
                    <a:p>
                      <a:pPr algn="ctr"/>
                      <a:r>
                        <a:rPr kumimoji="1" lang="en-US" altLang="ja-JP" sz="2400" baseline="0" dirty="0" smtClean="0">
                          <a:solidFill>
                            <a:srgbClr val="FFFF00"/>
                          </a:solidFill>
                          <a:latin typeface="Times New Roman" pitchFamily="18" charset="0"/>
                          <a:cs typeface="Times New Roman" pitchFamily="18" charset="0"/>
                        </a:rPr>
                        <a:t>2mm</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aseline="0" dirty="0" smtClean="0">
                          <a:solidFill>
                            <a:srgbClr val="FFFF00"/>
                          </a:solidFill>
                          <a:latin typeface="Times New Roman" pitchFamily="18" charset="0"/>
                          <a:cs typeface="Times New Roman" pitchFamily="18" charset="0"/>
                        </a:rPr>
                        <a:t>5.3×10</a:t>
                      </a:r>
                      <a:r>
                        <a:rPr kumimoji="1" lang="en-US" altLang="ja-JP" sz="2400" baseline="30000" dirty="0" smtClean="0">
                          <a:solidFill>
                            <a:srgbClr val="FFFF00"/>
                          </a:solidFill>
                          <a:latin typeface="Times New Roman" pitchFamily="18" charset="0"/>
                          <a:cs typeface="Times New Roman" pitchFamily="18" charset="0"/>
                        </a:rPr>
                        <a:t>2</a:t>
                      </a:r>
                      <a:endParaRPr kumimoji="1" lang="ja-JP" altLang="en-US" sz="2400" baseline="3000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aseline="0" dirty="0" smtClean="0">
                          <a:solidFill>
                            <a:srgbClr val="FFFF00"/>
                          </a:solidFill>
                          <a:latin typeface="Times New Roman" pitchFamily="18" charset="0"/>
                          <a:cs typeface="Times New Roman" pitchFamily="18" charset="0"/>
                        </a:rPr>
                        <a:t>8.2×10</a:t>
                      </a:r>
                      <a:r>
                        <a:rPr kumimoji="1" lang="en-US" altLang="ja-JP" sz="2400" baseline="30000" dirty="0" smtClean="0">
                          <a:solidFill>
                            <a:srgbClr val="FFFF00"/>
                          </a:solidFill>
                          <a:latin typeface="Times New Roman" pitchFamily="18" charset="0"/>
                          <a:cs typeface="Times New Roman" pitchFamily="18" charset="0"/>
                        </a:rPr>
                        <a:t>4</a:t>
                      </a:r>
                      <a:endParaRPr kumimoji="1" lang="ja-JP" altLang="en-US" sz="2400" baseline="3000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7114">
                <a:tc>
                  <a:txBody>
                    <a:bodyPr/>
                    <a:lstStyle/>
                    <a:p>
                      <a:pPr algn="ctr"/>
                      <a:r>
                        <a:rPr kumimoji="1" lang="en-US" altLang="ja-JP" sz="2400" baseline="0" dirty="0" smtClean="0">
                          <a:solidFill>
                            <a:srgbClr val="FFFF00"/>
                          </a:solidFill>
                          <a:latin typeface="Times New Roman" pitchFamily="18" charset="0"/>
                          <a:cs typeface="Times New Roman" pitchFamily="18" charset="0"/>
                        </a:rPr>
                        <a:t>4mm</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endParaRPr kumimoji="1" lang="ja-JP" altLang="en-US" sz="2400" baseline="0" dirty="0">
                        <a:solidFill>
                          <a:srgbClr val="FFFF00"/>
                        </a:solidFill>
                        <a:latin typeface="Times New Roman" pitchFamily="18" charset="0"/>
                        <a:cs typeface="Times New Roman" pitchFamily="18" charset="0"/>
                      </a:endParaRP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aseline="0" dirty="0" smtClean="0">
                          <a:solidFill>
                            <a:srgbClr val="FFFF00"/>
                          </a:solidFill>
                          <a:latin typeface="Times New Roman" pitchFamily="18" charset="0"/>
                          <a:cs typeface="Times New Roman" pitchFamily="18" charset="0"/>
                        </a:rPr>
                        <a:t> </a:t>
                      </a:r>
                      <a:r>
                        <a:rPr kumimoji="1" lang="ja-JP" altLang="en-US" sz="2400" baseline="0" dirty="0" smtClean="0">
                          <a:solidFill>
                            <a:srgbClr val="FFFF00"/>
                          </a:solidFill>
                          <a:latin typeface="Times New Roman" pitchFamily="18" charset="0"/>
                          <a:cs typeface="Times New Roman" pitchFamily="18" charset="0"/>
                        </a:rPr>
                        <a:t>＜</a:t>
                      </a:r>
                      <a:r>
                        <a:rPr kumimoji="1" lang="en-US" altLang="ja-JP" sz="2400" baseline="0" dirty="0" smtClean="0">
                          <a:solidFill>
                            <a:srgbClr val="FFFF00"/>
                          </a:solidFill>
                          <a:latin typeface="Times New Roman" pitchFamily="18" charset="0"/>
                          <a:cs typeface="Times New Roman" pitchFamily="18" charset="0"/>
                        </a:rPr>
                        <a:t>10</a:t>
                      </a:r>
                    </a:p>
                  </a:txBody>
                  <a:tcPr marL="102870" marR="102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正方形/長方形 9"/>
          <p:cNvSpPr/>
          <p:nvPr/>
        </p:nvSpPr>
        <p:spPr>
          <a:xfrm>
            <a:off x="333338" y="3947896"/>
            <a:ext cx="3129383" cy="492443"/>
          </a:xfrm>
          <a:prstGeom prst="rect">
            <a:avLst/>
          </a:prstGeom>
        </p:spPr>
        <p:txBody>
          <a:bodyPr wrap="none">
            <a:spAutoFit/>
          </a:bodyPr>
          <a:lstStyle/>
          <a:p>
            <a:r>
              <a:rPr lang="en-US" altLang="ja-JP" sz="2600" dirty="0" smtClean="0">
                <a:solidFill>
                  <a:srgbClr val="FFFF00"/>
                </a:solidFill>
                <a:latin typeface="Times New Roman" pitchFamily="18" charset="0"/>
                <a:cs typeface="Times New Roman" pitchFamily="18" charset="0"/>
              </a:rPr>
              <a:t>Single side open type </a:t>
            </a:r>
            <a:endParaRPr lang="ja-JP" altLang="en-US" sz="2600" dirty="0">
              <a:latin typeface="Times New Roman" pitchFamily="18" charset="0"/>
              <a:cs typeface="Times New Roman" pitchFamily="18" charset="0"/>
            </a:endParaRPr>
          </a:p>
        </p:txBody>
      </p:sp>
      <p:cxnSp>
        <p:nvCxnSpPr>
          <p:cNvPr id="33" name="直線コネクタ 32"/>
          <p:cNvCxnSpPr/>
          <p:nvPr/>
        </p:nvCxnSpPr>
        <p:spPr>
          <a:xfrm>
            <a:off x="3759183" y="4437677"/>
            <a:ext cx="632871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a:off x="4144300" y="1428495"/>
            <a:ext cx="339213" cy="5007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759183" y="3660953"/>
            <a:ext cx="632871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759183" y="1940357"/>
            <a:ext cx="632871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759183" y="1443845"/>
            <a:ext cx="632871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759183" y="3955925"/>
            <a:ext cx="632871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759183" y="6069809"/>
            <a:ext cx="632871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134472" y="3925827"/>
            <a:ext cx="339213" cy="5007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bwMode="auto">
          <a:xfrm>
            <a:off x="1594764" y="6158297"/>
            <a:ext cx="7575600" cy="52322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rtlCol="0">
            <a:spAutoFit/>
          </a:bodyPr>
          <a:lstStyle/>
          <a:p>
            <a:r>
              <a:rPr lang="ja-JP" altLang="en-US" sz="28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10</a:t>
            </a:r>
            <a:r>
              <a:rPr lang="ja-JP" altLang="en-US" sz="2800"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800"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 in 1mL of 10 ml recovery solution </a:t>
            </a:r>
            <a:endParaRPr lang="ja-JP" altLang="en-US" sz="28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43674831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730" y="207509"/>
            <a:ext cx="9996570" cy="685800"/>
          </a:xfrm>
          <a:prstGeom prst="rect">
            <a:avLst/>
          </a:prstGeom>
          <a:noFill/>
          <a:ln>
            <a:noFill/>
          </a:ln>
          <a:extLst/>
        </p:spPr>
        <p:txBody>
          <a:bodyPr anchor="ctr"/>
          <a:lstStyle/>
          <a:p>
            <a:pPr algn="ctr" eaLnBrk="0" hangingPunct="0">
              <a:defRPr/>
            </a:pPr>
            <a:r>
              <a:rPr lang="en-US" altLang="ja-JP" sz="3800" dirty="0" smtClean="0">
                <a:solidFill>
                  <a:schemeClr val="bg1"/>
                </a:solidFill>
                <a:effectLst>
                  <a:outerShdw blurRad="38100" dist="38100" dir="2700000" algn="tl">
                    <a:srgbClr val="C0C0C0"/>
                  </a:outerShdw>
                </a:effectLst>
                <a:latin typeface="Times New Roman" pitchFamily="18" charset="0"/>
                <a:ea typeface="ＭＳ Ｐゴシック" charset="-128"/>
                <a:cs typeface="Times New Roman" pitchFamily="18" charset="0"/>
              </a:rPr>
              <a:t>Evaluation of Chemical Exposure in Environment</a:t>
            </a:r>
            <a:endParaRPr lang="ja-JP" altLang="en-US" sz="3800" dirty="0">
              <a:solidFill>
                <a:schemeClr val="bg1"/>
              </a:solidFill>
              <a:effectLst>
                <a:outerShdw blurRad="38100" dist="38100" dir="2700000" algn="tl">
                  <a:srgbClr val="C0C0C0"/>
                </a:outerShdw>
              </a:effectLst>
              <a:latin typeface="Times New Roman" pitchFamily="18" charset="0"/>
              <a:ea typeface="ＭＳ Ｐゴシック" charset="-128"/>
              <a:cs typeface="Times New Roman" pitchFamily="18" charset="0"/>
            </a:endParaRPr>
          </a:p>
        </p:txBody>
      </p:sp>
      <p:sp>
        <p:nvSpPr>
          <p:cNvPr id="9219" name="Text Box 27"/>
          <p:cNvSpPr txBox="1">
            <a:spLocks noChangeArrowheads="1"/>
          </p:cNvSpPr>
          <p:nvPr/>
        </p:nvSpPr>
        <p:spPr bwMode="auto">
          <a:xfrm>
            <a:off x="456747" y="1041446"/>
            <a:ext cx="8451850" cy="523220"/>
          </a:xfrm>
          <a:prstGeom prst="rect">
            <a:avLst/>
          </a:prstGeom>
          <a:noFill/>
          <a:ln w="9525">
            <a:noFill/>
            <a:miter lim="800000"/>
            <a:headEnd/>
            <a:tailEnd/>
          </a:ln>
        </p:spPr>
        <p:txBody>
          <a:bodyPr>
            <a:spAutoFit/>
          </a:bodyPr>
          <a:lstStyle/>
          <a:p>
            <a:pPr algn="l"/>
            <a:r>
              <a:rPr lang="ja-JP" altLang="en-US" sz="2800" b="1" dirty="0" smtClean="0">
                <a:solidFill>
                  <a:schemeClr val="bg1"/>
                </a:solidFill>
                <a:latin typeface="Times New Roman" pitchFamily="18" charset="0"/>
                <a:cs typeface="Times New Roman" pitchFamily="18" charset="0"/>
              </a:rPr>
              <a:t>＜</a:t>
            </a:r>
            <a:r>
              <a:rPr lang="en-US" altLang="ja-JP" sz="2800" b="1" dirty="0" smtClean="0">
                <a:solidFill>
                  <a:schemeClr val="bg1"/>
                </a:solidFill>
                <a:latin typeface="Times New Roman" pitchFamily="18" charset="0"/>
                <a:cs typeface="Times New Roman" pitchFamily="18" charset="0"/>
              </a:rPr>
              <a:t>Test Method</a:t>
            </a:r>
            <a:r>
              <a:rPr lang="ja-JP" altLang="en-US" sz="2800" b="1" dirty="0" smtClean="0">
                <a:solidFill>
                  <a:schemeClr val="bg1"/>
                </a:solidFill>
                <a:latin typeface="Times New Roman" pitchFamily="18" charset="0"/>
                <a:cs typeface="Times New Roman" pitchFamily="18" charset="0"/>
              </a:rPr>
              <a:t>＞</a:t>
            </a:r>
            <a:endParaRPr lang="ja-JP" altLang="en-US" sz="2800" b="1" dirty="0">
              <a:solidFill>
                <a:schemeClr val="bg1"/>
              </a:solidFill>
              <a:latin typeface="Times New Roman" pitchFamily="18" charset="0"/>
              <a:cs typeface="Times New Roman" pitchFamily="18" charset="0"/>
            </a:endParaRPr>
          </a:p>
        </p:txBody>
      </p:sp>
      <p:sp>
        <p:nvSpPr>
          <p:cNvPr id="16" name="テキスト ボックス 15"/>
          <p:cNvSpPr txBox="1"/>
          <p:nvPr/>
        </p:nvSpPr>
        <p:spPr>
          <a:xfrm>
            <a:off x="483278" y="1701075"/>
            <a:ext cx="9705022" cy="5109091"/>
          </a:xfrm>
          <a:prstGeom prst="rect">
            <a:avLst/>
          </a:prstGeom>
          <a:noFill/>
          <a:effectLst>
            <a:outerShdw blurRad="50800" dist="38100" dir="2700000" algn="tl" rotWithShape="0">
              <a:prstClr val="black">
                <a:alpha val="40000"/>
              </a:prstClr>
            </a:outerShdw>
          </a:effectLst>
        </p:spPr>
        <p:txBody>
          <a:bodyPr wrap="square">
            <a:spAutoFit/>
          </a:bodyPr>
          <a:lstStyle/>
          <a:p>
            <a:pPr algn="l">
              <a:defRPr/>
            </a:pPr>
            <a:r>
              <a:rPr lang="en-US" altLang="ja-JP" sz="26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Chemical solution</a:t>
            </a:r>
            <a:r>
              <a:rPr lang="en-US" altLang="ja-JP" sz="26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altLang="ja-JP" sz="26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Peracetic</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acid formulation</a:t>
            </a:r>
            <a:endParaRPr lang="en-US" altLang="ja-JP" sz="28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algn="l">
              <a:defRPr/>
            </a:pPr>
            <a:endParaRPr lang="en-US" altLang="ja-JP" sz="12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algn="l">
              <a:defRPr/>
            </a:pPr>
            <a:r>
              <a:rPr lang="en-US" altLang="ja-JP" sz="26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Measurement equipment</a:t>
            </a:r>
            <a:endParaRPr lang="en-US" altLang="ja-JP" sz="26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algn="l">
              <a:defRPr/>
            </a:pP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Portable Gas Detector C16 </a:t>
            </a:r>
            <a:r>
              <a:rPr lang="en-US" altLang="ja-JP" sz="2800"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Porta</a:t>
            </a:r>
            <a:r>
              <a:rPr lang="en-US" altLang="ja-JP" sz="28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Sens</a:t>
            </a:r>
            <a:r>
              <a:rPr lang="ja-JP" altLang="ja-JP" sz="28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Ⅱ</a:t>
            </a:r>
          </a:p>
          <a:p>
            <a:pPr algn="l">
              <a:defRPr/>
            </a:pPr>
            <a:r>
              <a:rPr lang="en-US"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ja-JP"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①</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00-1042 Hydrogen Peroxide, </a:t>
            </a:r>
            <a:r>
              <a:rPr lang="en-US"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0-10/100 PPM       </a:t>
            </a:r>
            <a:endParaRPr lang="ja-JP"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l">
              <a:defRPr/>
            </a:pPr>
            <a:r>
              <a:rPr lang="en-US"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ja-JP"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②</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00-1704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 </a:t>
            </a:r>
            <a:r>
              <a:rPr lang="en-US"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0-1/5 PPM                </a:t>
            </a:r>
            <a:endParaRPr lang="ja-JP"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l">
              <a:defRPr/>
            </a:pPr>
            <a:r>
              <a:rPr lang="en-US"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ja-JP"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③</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00-1045 Acetic Acid, </a:t>
            </a:r>
            <a:r>
              <a:rPr lang="en-US"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0-100/500 PPM              </a:t>
            </a:r>
            <a:endParaRPr lang="ja-JP"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l">
              <a:defRPr/>
            </a:pPr>
            <a:r>
              <a:rPr lang="en-US"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Manufactured by ATI Technology </a:t>
            </a:r>
            <a:endParaRPr lang="ja-JP" altLang="ja-JP" sz="28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l">
              <a:defRPr/>
            </a:pPr>
            <a:endParaRPr lang="en-US" altLang="ja-JP" sz="12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algn="l">
              <a:defRPr/>
            </a:pPr>
            <a:r>
              <a:rPr lang="en-US" altLang="ja-JP" sz="26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Measurement method</a:t>
            </a:r>
            <a:endParaRPr lang="en-US" altLang="ja-JP" sz="26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a:p>
            <a:pPr algn="l">
              <a:defRPr/>
            </a:pPr>
            <a:r>
              <a:rPr lang="ja-JP" altLang="en-US" sz="22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For a standard cycle, the gas concentration </a:t>
            </a:r>
          </a:p>
          <a:p>
            <a:pPr algn="l">
              <a:defRPr/>
            </a:pP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①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from the exhaust during a cycle </a:t>
            </a:r>
          </a:p>
          <a:p>
            <a:pPr algn="l">
              <a:defRPr/>
            </a:pP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②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in the chamber immediately after the cycle</a:t>
            </a:r>
            <a:r>
              <a:rPr lang="en-US" altLang="ja-JP" sz="2200" dirty="0" smtClean="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endParaRPr lang="en-US" altLang="ja-JP" sz="2200" dirty="0">
              <a:solidFill>
                <a:srgbClr val="FFFF00"/>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p:txBody>
      </p:sp>
      <p:pic>
        <p:nvPicPr>
          <p:cNvPr id="9221" name="Picture 2"/>
          <p:cNvPicPr>
            <a:picLocks noChangeAspect="1" noChangeArrowheads="1"/>
          </p:cNvPicPr>
          <p:nvPr/>
        </p:nvPicPr>
        <p:blipFill>
          <a:blip r:embed="rId3" cstate="print"/>
          <a:srcRect/>
          <a:stretch>
            <a:fillRect/>
          </a:stretch>
        </p:blipFill>
        <p:spPr bwMode="auto">
          <a:xfrm>
            <a:off x="7651226" y="2264311"/>
            <a:ext cx="2411730" cy="3104652"/>
          </a:xfrm>
          <a:prstGeom prst="rect">
            <a:avLst/>
          </a:prstGeom>
          <a:noFill/>
          <a:ln w="9525">
            <a:noFill/>
            <a:miter lim="800000"/>
            <a:headEnd/>
            <a:tailEnd/>
          </a:ln>
        </p:spPr>
      </p:pic>
      <p:sp>
        <p:nvSpPr>
          <p:cNvPr id="13" name="テキスト ボックス 12"/>
          <p:cNvSpPr txBox="1"/>
          <p:nvPr/>
        </p:nvSpPr>
        <p:spPr>
          <a:xfrm>
            <a:off x="483278" y="702998"/>
            <a:ext cx="9375775" cy="492125"/>
          </a:xfrm>
          <a:prstGeom prst="rect">
            <a:avLst/>
          </a:prstGeom>
          <a:noFill/>
        </p:spPr>
        <p:txBody>
          <a:bodyPr>
            <a:spAutoFit/>
          </a:bodyPr>
          <a:lstStyle/>
          <a:p>
            <a:pPr algn="l">
              <a:defRPr/>
            </a:pPr>
            <a:endParaRPr lang="ja-JP" altLang="ja-JP" sz="2600" dirty="0">
              <a:solidFill>
                <a:srgbClr val="FFFF00"/>
              </a:solidFill>
              <a:latin typeface="Times New Roman" pitchFamily="18" charset="0"/>
              <a:ea typeface="+mj-ea"/>
              <a:cs typeface="Times New Roman" pitchFamily="18" charset="0"/>
            </a:endParaRPr>
          </a:p>
        </p:txBody>
      </p:sp>
      <p:sp>
        <p:nvSpPr>
          <p:cNvPr id="7" name="スライド番号プレースホルダ 3"/>
          <p:cNvSpPr>
            <a:spLocks noGrp="1"/>
          </p:cNvSpPr>
          <p:nvPr>
            <p:ph type="sldNum" sz="quarter" idx="12"/>
          </p:nvPr>
        </p:nvSpPr>
        <p:spPr>
          <a:xfrm>
            <a:off x="7372350" y="6356351"/>
            <a:ext cx="2400300" cy="365125"/>
          </a:xfrm>
          <a:noFill/>
        </p:spPr>
        <p:txBody>
          <a:bodyPr/>
          <a:lstStyle/>
          <a:p>
            <a:fld id="{943E92AF-689F-4C1D-8714-491BC44B5132}" type="slidenum">
              <a:rPr lang="en-US" altLang="ja-JP" smtClean="0">
                <a:solidFill>
                  <a:srgbClr val="FFFF00"/>
                </a:solidFill>
                <a:latin typeface="Times New Roman" pitchFamily="18" charset="0"/>
                <a:ea typeface="ＭＳ Ｐゴシック" charset="-128"/>
                <a:cs typeface="Times New Roman" pitchFamily="18" charset="0"/>
              </a:rPr>
              <a:pPr/>
              <a:t>39</a:t>
            </a:fld>
            <a:endParaRPr lang="en-US" altLang="ja-JP" dirty="0" smtClean="0">
              <a:solidFill>
                <a:srgbClr val="FFFF00"/>
              </a:solidFill>
              <a:latin typeface="Times New Roman" pitchFamily="18" charset="0"/>
              <a:ea typeface="ＭＳ Ｐゴシック" charset="-128"/>
              <a:cs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bwMode="auto">
          <a:xfrm rot="10800000" flipV="1">
            <a:off x="275774" y="624112"/>
            <a:ext cx="9880600" cy="550920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altLang="ja-JP"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FDA Safety Alert: Warning Regarding the Use of the </a:t>
            </a:r>
            <a:r>
              <a:rPr lang="en-US" altLang="ja-JP" sz="32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AbTox</a:t>
            </a:r>
            <a:r>
              <a:rPr lang="en-US" altLang="ja-JP"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32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Plazlyte</a:t>
            </a:r>
            <a:r>
              <a:rPr lang="en-US" altLang="ja-JP"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Sterilization System</a:t>
            </a:r>
          </a:p>
          <a:p>
            <a:pPr algn="ctr"/>
            <a:r>
              <a:rPr lang="en-US" altLang="ja-JP"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(You are encouraged to copy and distribute this alert.)</a:t>
            </a:r>
          </a:p>
          <a:p>
            <a:pPr algn="r"/>
            <a:r>
              <a:rPr lang="en-US" altLang="ja-JP"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April 13, 1998</a:t>
            </a:r>
          </a:p>
          <a:p>
            <a:endPar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To: Users of the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AbTox</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Plazlyte</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Sterilization System</a:t>
            </a:r>
          </a:p>
          <a:p>
            <a:r>
              <a:rPr lang="en-US" altLang="ja-JP"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FDA is alerting </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health care community not to use the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AbTox</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Plazlyte</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Sterilization System for </a:t>
            </a:r>
            <a:r>
              <a:rPr lang="en-US" altLang="ja-JP"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ophthalmic</a:t>
            </a:r>
          </a:p>
          <a:p>
            <a:r>
              <a:rPr lang="en-US" altLang="ja-JP"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instruments</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and is providing clarification regarding the recall of this device and </a:t>
            </a:r>
            <a:r>
              <a:rPr lang="en-US" altLang="ja-JP"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recommending options for</a:t>
            </a:r>
          </a:p>
          <a:p>
            <a:r>
              <a:rPr lang="en-US" altLang="ja-JP"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alternative sterilization.</a:t>
            </a:r>
          </a:p>
        </p:txBody>
      </p:sp>
    </p:spTree>
    <p:extLst>
      <p:ext uri="{BB962C8B-B14F-4D97-AF65-F5344CB8AC3E}">
        <p14:creationId xmlns:p14="http://schemas.microsoft.com/office/powerpoint/2010/main" xmlns="" val="4007307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338" y="90185"/>
            <a:ext cx="9964737" cy="685800"/>
          </a:xfrm>
          <a:prstGeom prst="rect">
            <a:avLst/>
          </a:prstGeom>
          <a:noFill/>
          <a:ln>
            <a:noFill/>
          </a:ln>
          <a:effectLst>
            <a:outerShdw blurRad="50800" dist="38100" dir="2700000" algn="tl" rotWithShape="0">
              <a:prstClr val="black">
                <a:alpha val="40000"/>
              </a:prstClr>
            </a:outerShdw>
          </a:effectLst>
          <a:extLst/>
        </p:spPr>
        <p:txBody>
          <a:bodyPr anchor="ctr"/>
          <a:lstStyle/>
          <a:p>
            <a:pPr algn="ctr" eaLnBrk="0" hangingPunct="0">
              <a:defRPr/>
            </a:pPr>
            <a:r>
              <a:rPr lang="en-US" altLang="ja-JP" sz="3800" dirty="0" smtClean="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Evaluation of Chemical Exposure</a:t>
            </a:r>
            <a:endParaRPr lang="ja-JP" altLang="en-US" sz="38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endParaRPr>
          </a:p>
        </p:txBody>
      </p:sp>
      <p:graphicFrame>
        <p:nvGraphicFramePr>
          <p:cNvPr id="14" name="表 13"/>
          <p:cNvGraphicFramePr>
            <a:graphicFrameLocks noGrp="1"/>
          </p:cNvGraphicFramePr>
          <p:nvPr>
            <p:extLst>
              <p:ext uri="{D42A27DB-BD31-4B8C-83A1-F6EECF244321}">
                <p14:modId xmlns:p14="http://schemas.microsoft.com/office/powerpoint/2010/main" xmlns="" val="418356939"/>
              </p:ext>
            </p:extLst>
          </p:nvPr>
        </p:nvGraphicFramePr>
        <p:xfrm>
          <a:off x="405914" y="2663381"/>
          <a:ext cx="7924801" cy="2546721"/>
        </p:xfrm>
        <a:graphic>
          <a:graphicData uri="http://schemas.openxmlformats.org/drawingml/2006/table">
            <a:tbl>
              <a:tblPr>
                <a:tableStyleId>{2D5ABB26-0587-4C30-8999-92F81FD0307C}</a:tableStyleId>
              </a:tblPr>
              <a:tblGrid>
                <a:gridCol w="3025141"/>
                <a:gridCol w="2331720"/>
                <a:gridCol w="2567940"/>
              </a:tblGrid>
              <a:tr h="496680">
                <a:tc rowSpan="2">
                  <a:txBody>
                    <a:bodyPr/>
                    <a:lstStyle/>
                    <a:p>
                      <a:pPr algn="ctr">
                        <a:spcAft>
                          <a:spcPts val="0"/>
                        </a:spcAft>
                      </a:pPr>
                      <a:r>
                        <a:rPr lang="en-US" altLang="ja-JP" sz="2400" kern="100" dirty="0" smtClean="0">
                          <a:solidFill>
                            <a:srgbClr val="FFFF00"/>
                          </a:solidFill>
                          <a:latin typeface="Times New Roman" pitchFamily="18" charset="0"/>
                          <a:ea typeface="+mn-ea"/>
                          <a:cs typeface="Times New Roman" pitchFamily="18" charset="0"/>
                        </a:rPr>
                        <a:t>Gas</a:t>
                      </a:r>
                      <a:r>
                        <a:rPr lang="en-US" altLang="ja-JP" sz="2400" kern="100" baseline="0" dirty="0" smtClean="0">
                          <a:solidFill>
                            <a:srgbClr val="FFFF00"/>
                          </a:solidFill>
                          <a:latin typeface="Times New Roman" pitchFamily="18" charset="0"/>
                          <a:ea typeface="+mn-ea"/>
                          <a:cs typeface="Times New Roman" pitchFamily="18" charset="0"/>
                        </a:rPr>
                        <a:t> measured</a:t>
                      </a:r>
                      <a:endParaRPr lang="ja-JP" sz="2400" kern="100" dirty="0">
                        <a:solidFill>
                          <a:srgbClr val="FFFF00"/>
                        </a:solidFill>
                        <a:latin typeface="Times New Roman" pitchFamily="18" charset="0"/>
                        <a:ea typeface="+mj-ea"/>
                        <a:cs typeface="Times New Roman" pitchFamily="18" charset="0"/>
                      </a:endParaRPr>
                    </a:p>
                  </a:txBody>
                  <a:tcPr marL="77153" marR="77153" marT="0" marB="0" anchor="ctr"/>
                </a:tc>
                <a:tc gridSpan="2">
                  <a:txBody>
                    <a:bodyPr/>
                    <a:lstStyle/>
                    <a:p>
                      <a:pPr algn="ctr">
                        <a:spcAft>
                          <a:spcPts val="0"/>
                        </a:spcAft>
                        <a:tabLst>
                          <a:tab pos="308610" algn="l"/>
                          <a:tab pos="2226310" algn="ctr"/>
                        </a:tabLst>
                      </a:pPr>
                      <a:r>
                        <a:rPr lang="en-US" altLang="ja-JP" sz="2400" kern="100" dirty="0" smtClean="0">
                          <a:solidFill>
                            <a:srgbClr val="FFFF00"/>
                          </a:solidFill>
                          <a:latin typeface="Times New Roman" pitchFamily="18" charset="0"/>
                          <a:cs typeface="Times New Roman" pitchFamily="18" charset="0"/>
                        </a:rPr>
                        <a:t>Concentration measured</a:t>
                      </a:r>
                      <a:r>
                        <a:rPr lang="ja-JP" sz="2400" kern="100" dirty="0" smtClean="0">
                          <a:solidFill>
                            <a:srgbClr val="FFFF00"/>
                          </a:solidFill>
                          <a:latin typeface="Times New Roman" pitchFamily="18" charset="0"/>
                          <a:cs typeface="Times New Roman" pitchFamily="18" charset="0"/>
                        </a:rPr>
                        <a:t>（</a:t>
                      </a:r>
                      <a:r>
                        <a:rPr lang="en-US" altLang="ja-JP" sz="2400" kern="100" dirty="0" smtClean="0">
                          <a:solidFill>
                            <a:srgbClr val="FFFF00"/>
                          </a:solidFill>
                          <a:latin typeface="Times New Roman" pitchFamily="18" charset="0"/>
                          <a:cs typeface="Times New Roman" pitchFamily="18" charset="0"/>
                        </a:rPr>
                        <a:t>max</a:t>
                      </a:r>
                      <a:r>
                        <a:rPr lang="ja-JP" sz="2400" kern="100" dirty="0" smtClean="0">
                          <a:solidFill>
                            <a:srgbClr val="FFFF00"/>
                          </a:solidFill>
                          <a:latin typeface="Times New Roman" pitchFamily="18" charset="0"/>
                          <a:cs typeface="Times New Roman" pitchFamily="18" charset="0"/>
                        </a:rPr>
                        <a:t>）</a:t>
                      </a:r>
                      <a:endParaRPr lang="ja-JP" sz="2400" kern="100" dirty="0">
                        <a:solidFill>
                          <a:srgbClr val="FFFF00"/>
                        </a:solidFill>
                        <a:latin typeface="Times New Roman" pitchFamily="18" charset="0"/>
                        <a:ea typeface="+mj-ea"/>
                        <a:cs typeface="Times New Roman" pitchFamily="18" charset="0"/>
                      </a:endParaRPr>
                    </a:p>
                  </a:txBody>
                  <a:tcPr marL="77153" marR="77153" marT="0" marB="0"/>
                </a:tc>
                <a:tc hMerge="1">
                  <a:txBody>
                    <a:bodyPr/>
                    <a:lstStyle/>
                    <a:p>
                      <a:endParaRPr kumimoji="1" lang="ja-JP" altLang="en-US"/>
                    </a:p>
                  </a:txBody>
                  <a:tcPr/>
                </a:tc>
              </a:tr>
              <a:tr h="547261">
                <a:tc vMerge="1">
                  <a:txBody>
                    <a:bodyPr/>
                    <a:lstStyle/>
                    <a:p>
                      <a:endParaRPr kumimoji="1" lang="ja-JP" altLang="en-US"/>
                    </a:p>
                  </a:txBody>
                  <a:tcPr/>
                </a:tc>
                <a:tc>
                  <a:txBody>
                    <a:bodyPr/>
                    <a:lstStyle/>
                    <a:p>
                      <a:pPr algn="ctr">
                        <a:spcAft>
                          <a:spcPts val="0"/>
                        </a:spcAft>
                      </a:pPr>
                      <a:r>
                        <a:rPr lang="ja-JP" altLang="en-US" sz="2400" kern="100" dirty="0" smtClean="0">
                          <a:solidFill>
                            <a:srgbClr val="FFFF00"/>
                          </a:solidFill>
                          <a:latin typeface="Times New Roman" pitchFamily="18" charset="0"/>
                          <a:cs typeface="Times New Roman" pitchFamily="18" charset="0"/>
                        </a:rPr>
                        <a:t>①</a:t>
                      </a:r>
                      <a:r>
                        <a:rPr lang="en-US" altLang="ja-JP" sz="2400" kern="100" dirty="0" smtClean="0">
                          <a:solidFill>
                            <a:srgbClr val="FFFF00"/>
                          </a:solidFill>
                          <a:latin typeface="Times New Roman" pitchFamily="18" charset="0"/>
                          <a:cs typeface="Times New Roman" pitchFamily="18" charset="0"/>
                        </a:rPr>
                        <a:t>Exhaust</a:t>
                      </a:r>
                      <a:endParaRPr lang="ja-JP" sz="2400" kern="100" dirty="0">
                        <a:solidFill>
                          <a:srgbClr val="FFFF00"/>
                        </a:solidFill>
                        <a:latin typeface="Times New Roman" pitchFamily="18" charset="0"/>
                        <a:ea typeface="+mj-ea"/>
                        <a:cs typeface="Times New Roman" pitchFamily="18" charset="0"/>
                      </a:endParaRPr>
                    </a:p>
                  </a:txBody>
                  <a:tcPr marL="77153" marR="77153" marT="0" marB="0"/>
                </a:tc>
                <a:tc>
                  <a:txBody>
                    <a:bodyPr/>
                    <a:lstStyle/>
                    <a:p>
                      <a:pPr algn="ctr">
                        <a:spcAft>
                          <a:spcPts val="0"/>
                        </a:spcAft>
                      </a:pPr>
                      <a:r>
                        <a:rPr lang="ja-JP" altLang="en-US" sz="2400" kern="100" dirty="0" smtClean="0">
                          <a:solidFill>
                            <a:srgbClr val="FFFF00"/>
                          </a:solidFill>
                          <a:latin typeface="Times New Roman" pitchFamily="18" charset="0"/>
                          <a:cs typeface="Times New Roman" pitchFamily="18" charset="0"/>
                        </a:rPr>
                        <a:t>②</a:t>
                      </a:r>
                      <a:r>
                        <a:rPr lang="en-US" altLang="ja-JP" sz="2400" kern="100" dirty="0" smtClean="0">
                          <a:solidFill>
                            <a:srgbClr val="FFFF00"/>
                          </a:solidFill>
                          <a:latin typeface="Times New Roman" pitchFamily="18" charset="0"/>
                          <a:cs typeface="Times New Roman" pitchFamily="18" charset="0"/>
                        </a:rPr>
                        <a:t>In</a:t>
                      </a:r>
                      <a:r>
                        <a:rPr lang="en-US" altLang="ja-JP" sz="2400" kern="100" baseline="0" dirty="0" smtClean="0">
                          <a:solidFill>
                            <a:srgbClr val="FFFF00"/>
                          </a:solidFill>
                          <a:latin typeface="Times New Roman" pitchFamily="18" charset="0"/>
                          <a:cs typeface="Times New Roman" pitchFamily="18" charset="0"/>
                        </a:rPr>
                        <a:t> chamber</a:t>
                      </a:r>
                      <a:endParaRPr lang="ja-JP" sz="2400" kern="100" dirty="0">
                        <a:solidFill>
                          <a:srgbClr val="FFFF00"/>
                        </a:solidFill>
                        <a:latin typeface="Times New Roman" pitchFamily="18" charset="0"/>
                        <a:ea typeface="+mj-ea"/>
                        <a:cs typeface="Times New Roman" pitchFamily="18" charset="0"/>
                      </a:endParaRPr>
                    </a:p>
                  </a:txBody>
                  <a:tcPr marL="77153" marR="77153" marT="0" marB="0"/>
                </a:tc>
              </a:tr>
              <a:tr h="533400">
                <a:tc>
                  <a:txBody>
                    <a:bodyPr/>
                    <a:lstStyle/>
                    <a:p>
                      <a:pPr algn="just">
                        <a:spcAft>
                          <a:spcPts val="0"/>
                        </a:spcAft>
                      </a:pPr>
                      <a:r>
                        <a:rPr lang="en-US" altLang="ja-JP" sz="2400" kern="100" dirty="0" smtClean="0">
                          <a:solidFill>
                            <a:srgbClr val="FFFF00"/>
                          </a:solidFill>
                          <a:latin typeface="Times New Roman" pitchFamily="18" charset="0"/>
                          <a:ea typeface="+mn-ea"/>
                          <a:cs typeface="Times New Roman" pitchFamily="18" charset="0"/>
                        </a:rPr>
                        <a:t>Hydrogen</a:t>
                      </a:r>
                      <a:r>
                        <a:rPr lang="en-US" altLang="ja-JP" sz="2400" kern="100" baseline="0" dirty="0" smtClean="0">
                          <a:solidFill>
                            <a:srgbClr val="FFFF00"/>
                          </a:solidFill>
                          <a:latin typeface="Times New Roman" pitchFamily="18" charset="0"/>
                          <a:ea typeface="+mn-ea"/>
                          <a:cs typeface="Times New Roman" pitchFamily="18" charset="0"/>
                        </a:rPr>
                        <a:t> peroxide</a:t>
                      </a:r>
                      <a:endParaRPr lang="ja-JP" sz="2400" kern="100" dirty="0">
                        <a:solidFill>
                          <a:srgbClr val="FFFF00"/>
                        </a:solidFill>
                        <a:latin typeface="Times New Roman" pitchFamily="18" charset="0"/>
                        <a:ea typeface="+mj-ea"/>
                        <a:cs typeface="Times New Roman" pitchFamily="18" charset="0"/>
                      </a:endParaRPr>
                    </a:p>
                  </a:txBody>
                  <a:tcPr marL="77153" marR="77153" marT="0" marB="0"/>
                </a:tc>
                <a:tc>
                  <a:txBody>
                    <a:bodyPr/>
                    <a:lstStyle/>
                    <a:p>
                      <a:pPr algn="ctr">
                        <a:spcAft>
                          <a:spcPts val="0"/>
                        </a:spcAft>
                      </a:pPr>
                      <a:r>
                        <a:rPr lang="en-US" sz="2400" kern="100" dirty="0" smtClean="0">
                          <a:solidFill>
                            <a:srgbClr val="FFFF00"/>
                          </a:solidFill>
                          <a:latin typeface="Times New Roman" pitchFamily="18" charset="0"/>
                          <a:cs typeface="Times New Roman" pitchFamily="18" charset="0"/>
                        </a:rPr>
                        <a:t>&lt;0.2ppm</a:t>
                      </a:r>
                      <a:endParaRPr lang="ja-JP" sz="2400" kern="100" dirty="0">
                        <a:solidFill>
                          <a:srgbClr val="FFFF00"/>
                        </a:solidFill>
                        <a:latin typeface="Times New Roman" pitchFamily="18" charset="0"/>
                        <a:ea typeface="+mj-ea"/>
                        <a:cs typeface="Times New Roman" pitchFamily="18" charset="0"/>
                      </a:endParaRPr>
                    </a:p>
                  </a:txBody>
                  <a:tcPr marL="77153" marR="77153" marT="0" marB="0"/>
                </a:tc>
                <a:tc>
                  <a:txBody>
                    <a:bodyPr/>
                    <a:lstStyle/>
                    <a:p>
                      <a:pPr algn="ctr">
                        <a:spcAft>
                          <a:spcPts val="0"/>
                        </a:spcAft>
                      </a:pPr>
                      <a:r>
                        <a:rPr lang="en-US" sz="2400" kern="100" dirty="0">
                          <a:solidFill>
                            <a:srgbClr val="FFFF00"/>
                          </a:solidFill>
                          <a:latin typeface="Times New Roman" pitchFamily="18" charset="0"/>
                          <a:cs typeface="Times New Roman" pitchFamily="18" charset="0"/>
                        </a:rPr>
                        <a:t>&lt;0.2ppm</a:t>
                      </a:r>
                      <a:endParaRPr lang="ja-JP" sz="2400" kern="100" dirty="0">
                        <a:solidFill>
                          <a:srgbClr val="FFFF00"/>
                        </a:solidFill>
                        <a:latin typeface="Times New Roman" pitchFamily="18" charset="0"/>
                        <a:ea typeface="+mj-ea"/>
                        <a:cs typeface="Times New Roman" pitchFamily="18" charset="0"/>
                      </a:endParaRPr>
                    </a:p>
                  </a:txBody>
                  <a:tcPr marL="77153" marR="77153" marT="0" marB="0"/>
                </a:tc>
              </a:tr>
              <a:tr h="533400">
                <a:tc>
                  <a:txBody>
                    <a:bodyPr/>
                    <a:lstStyle/>
                    <a:p>
                      <a:pPr algn="just">
                        <a:spcAft>
                          <a:spcPts val="0"/>
                        </a:spcAft>
                      </a:pPr>
                      <a:r>
                        <a:rPr lang="en-US" altLang="ja-JP" sz="2400" kern="100" dirty="0" err="1" smtClean="0">
                          <a:solidFill>
                            <a:srgbClr val="FFFF00"/>
                          </a:solidFill>
                          <a:latin typeface="Times New Roman" pitchFamily="18" charset="0"/>
                          <a:ea typeface="+mn-ea"/>
                          <a:cs typeface="Times New Roman" pitchFamily="18" charset="0"/>
                        </a:rPr>
                        <a:t>Peracetic</a:t>
                      </a:r>
                      <a:r>
                        <a:rPr lang="en-US" altLang="ja-JP" sz="2400" kern="100" baseline="0" dirty="0" smtClean="0">
                          <a:solidFill>
                            <a:srgbClr val="FFFF00"/>
                          </a:solidFill>
                          <a:latin typeface="Times New Roman" pitchFamily="18" charset="0"/>
                          <a:ea typeface="+mn-ea"/>
                          <a:cs typeface="Times New Roman" pitchFamily="18" charset="0"/>
                        </a:rPr>
                        <a:t> acid</a:t>
                      </a:r>
                      <a:endParaRPr lang="ja-JP" sz="2400" kern="100" dirty="0">
                        <a:solidFill>
                          <a:srgbClr val="FFFF00"/>
                        </a:solidFill>
                        <a:latin typeface="Times New Roman" pitchFamily="18" charset="0"/>
                        <a:ea typeface="+mj-ea"/>
                        <a:cs typeface="Times New Roman" pitchFamily="18" charset="0"/>
                      </a:endParaRPr>
                    </a:p>
                  </a:txBody>
                  <a:tcPr marL="77153" marR="77153" marT="0" marB="0"/>
                </a:tc>
                <a:tc>
                  <a:txBody>
                    <a:bodyPr/>
                    <a:lstStyle/>
                    <a:p>
                      <a:pPr algn="ctr">
                        <a:spcAft>
                          <a:spcPts val="0"/>
                        </a:spcAft>
                      </a:pPr>
                      <a:r>
                        <a:rPr lang="en-US" sz="2400" kern="100" dirty="0" smtClean="0">
                          <a:solidFill>
                            <a:srgbClr val="FFC000"/>
                          </a:solidFill>
                          <a:latin typeface="Times New Roman" pitchFamily="18" charset="0"/>
                          <a:cs typeface="Times New Roman" pitchFamily="18" charset="0"/>
                        </a:rPr>
                        <a:t>&lt;0.02ppm</a:t>
                      </a:r>
                      <a:endParaRPr lang="ja-JP" sz="2400" kern="100" dirty="0">
                        <a:solidFill>
                          <a:srgbClr val="FFC000"/>
                        </a:solidFill>
                        <a:latin typeface="Times New Roman" pitchFamily="18" charset="0"/>
                        <a:ea typeface="+mj-ea"/>
                        <a:cs typeface="Times New Roman" pitchFamily="18" charset="0"/>
                      </a:endParaRPr>
                    </a:p>
                  </a:txBody>
                  <a:tcPr marL="77153" marR="77153" marT="0" marB="0"/>
                </a:tc>
                <a:tc>
                  <a:txBody>
                    <a:bodyPr/>
                    <a:lstStyle/>
                    <a:p>
                      <a:pPr algn="ctr">
                        <a:spcAft>
                          <a:spcPts val="0"/>
                        </a:spcAft>
                      </a:pPr>
                      <a:r>
                        <a:rPr lang="en-US" sz="2400" kern="100" dirty="0">
                          <a:solidFill>
                            <a:srgbClr val="FFC000"/>
                          </a:solidFill>
                          <a:latin typeface="Times New Roman" pitchFamily="18" charset="0"/>
                          <a:cs typeface="Times New Roman" pitchFamily="18" charset="0"/>
                        </a:rPr>
                        <a:t>&lt;0.02ppm</a:t>
                      </a:r>
                      <a:endParaRPr lang="ja-JP" sz="2400" kern="100" dirty="0">
                        <a:solidFill>
                          <a:srgbClr val="FFC000"/>
                        </a:solidFill>
                        <a:latin typeface="Times New Roman" pitchFamily="18" charset="0"/>
                        <a:ea typeface="+mj-ea"/>
                        <a:cs typeface="Times New Roman" pitchFamily="18" charset="0"/>
                      </a:endParaRPr>
                    </a:p>
                  </a:txBody>
                  <a:tcPr marL="77153" marR="77153" marT="0" marB="0"/>
                </a:tc>
              </a:tr>
              <a:tr h="435980">
                <a:tc>
                  <a:txBody>
                    <a:bodyPr/>
                    <a:lstStyle/>
                    <a:p>
                      <a:pPr algn="just">
                        <a:spcAft>
                          <a:spcPts val="0"/>
                        </a:spcAft>
                      </a:pPr>
                      <a:r>
                        <a:rPr lang="en-US" altLang="ja-JP" sz="2400" kern="100" dirty="0" smtClean="0">
                          <a:solidFill>
                            <a:srgbClr val="FFFF00"/>
                          </a:solidFill>
                          <a:latin typeface="Times New Roman" pitchFamily="18" charset="0"/>
                          <a:ea typeface="+mn-ea"/>
                          <a:cs typeface="Times New Roman" pitchFamily="18" charset="0"/>
                        </a:rPr>
                        <a:t>Acetic</a:t>
                      </a:r>
                      <a:r>
                        <a:rPr lang="en-US" altLang="ja-JP" sz="2400" kern="100" baseline="0" dirty="0" smtClean="0">
                          <a:solidFill>
                            <a:srgbClr val="FFFF00"/>
                          </a:solidFill>
                          <a:latin typeface="Times New Roman" pitchFamily="18" charset="0"/>
                          <a:ea typeface="+mn-ea"/>
                          <a:cs typeface="Times New Roman" pitchFamily="18" charset="0"/>
                        </a:rPr>
                        <a:t> acid</a:t>
                      </a:r>
                      <a:endParaRPr lang="ja-JP" sz="2400" kern="100" dirty="0">
                        <a:solidFill>
                          <a:srgbClr val="FFFF00"/>
                        </a:solidFill>
                        <a:latin typeface="Times New Roman" pitchFamily="18" charset="0"/>
                        <a:ea typeface="+mj-ea"/>
                        <a:cs typeface="Times New Roman" pitchFamily="18" charset="0"/>
                      </a:endParaRPr>
                    </a:p>
                  </a:txBody>
                  <a:tcPr marL="77153" marR="77153" marT="0" marB="0"/>
                </a:tc>
                <a:tc>
                  <a:txBody>
                    <a:bodyPr/>
                    <a:lstStyle/>
                    <a:p>
                      <a:pPr algn="ctr">
                        <a:spcAft>
                          <a:spcPts val="0"/>
                        </a:spcAft>
                      </a:pPr>
                      <a:r>
                        <a:rPr lang="en-US" sz="2400" kern="100" dirty="0">
                          <a:solidFill>
                            <a:srgbClr val="FFFF00"/>
                          </a:solidFill>
                          <a:latin typeface="Times New Roman" pitchFamily="18" charset="0"/>
                          <a:cs typeface="Times New Roman" pitchFamily="18" charset="0"/>
                        </a:rPr>
                        <a:t>&lt;2ppm</a:t>
                      </a:r>
                      <a:endParaRPr lang="ja-JP" sz="2400" kern="100" dirty="0">
                        <a:solidFill>
                          <a:srgbClr val="FFFF00"/>
                        </a:solidFill>
                        <a:latin typeface="Times New Roman" pitchFamily="18" charset="0"/>
                        <a:ea typeface="+mj-ea"/>
                        <a:cs typeface="Times New Roman" pitchFamily="18" charset="0"/>
                      </a:endParaRPr>
                    </a:p>
                  </a:txBody>
                  <a:tcPr marL="77153" marR="77153" marT="0" marB="0"/>
                </a:tc>
                <a:tc>
                  <a:txBody>
                    <a:bodyPr/>
                    <a:lstStyle/>
                    <a:p>
                      <a:pPr algn="ctr">
                        <a:spcAft>
                          <a:spcPts val="0"/>
                        </a:spcAft>
                      </a:pPr>
                      <a:r>
                        <a:rPr lang="en-US" sz="2400" kern="100" dirty="0">
                          <a:solidFill>
                            <a:srgbClr val="FFFF00"/>
                          </a:solidFill>
                          <a:latin typeface="Times New Roman" pitchFamily="18" charset="0"/>
                          <a:cs typeface="Times New Roman" pitchFamily="18" charset="0"/>
                        </a:rPr>
                        <a:t>&lt;2ppm</a:t>
                      </a:r>
                      <a:endParaRPr lang="ja-JP" sz="2400" kern="100" dirty="0">
                        <a:solidFill>
                          <a:srgbClr val="FFFF00"/>
                        </a:solidFill>
                        <a:latin typeface="Times New Roman" pitchFamily="18" charset="0"/>
                        <a:ea typeface="+mj-ea"/>
                        <a:cs typeface="Times New Roman" pitchFamily="18" charset="0"/>
                      </a:endParaRPr>
                    </a:p>
                  </a:txBody>
                  <a:tcPr marL="77153" marR="77153" marT="0" marB="0"/>
                </a:tc>
              </a:tr>
            </a:tbl>
          </a:graphicData>
        </a:graphic>
      </p:graphicFrame>
      <p:sp>
        <p:nvSpPr>
          <p:cNvPr id="10257" name="Rectangle 1"/>
          <p:cNvSpPr>
            <a:spLocks noChangeArrowheads="1"/>
          </p:cNvSpPr>
          <p:nvPr/>
        </p:nvSpPr>
        <p:spPr bwMode="auto">
          <a:xfrm>
            <a:off x="-162221" y="5224853"/>
            <a:ext cx="9844855" cy="156966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indent="533400" algn="l" eaLnBrk="0" hangingPunct="0"/>
            <a:r>
              <a:rPr lang="en-US" altLang="ja-JP" sz="2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Reference values</a:t>
            </a:r>
            <a:r>
              <a:rPr lang="ja-JP"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Various exposure limits</a:t>
            </a:r>
            <a:r>
              <a:rPr lang="ja-JP" sz="2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2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TLV-TWA*andAEGL-1</a:t>
            </a:r>
            <a:r>
              <a:rPr lang="en-US" altLang="ja-JP"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ja-JP" altLang="en-US"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a:p>
            <a:pPr indent="533400" algn="l" eaLnBrk="0" hangingPunct="0"/>
            <a:r>
              <a:rPr lang="ja-JP" altLang="en-US"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①</a:t>
            </a:r>
            <a:r>
              <a:rPr lang="en-US" altLang="ja-JP"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Hydrogen peroxide concentration</a:t>
            </a:r>
            <a:r>
              <a:rPr lang="ja-JP" altLang="en-US"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 </a:t>
            </a:r>
            <a:r>
              <a:rPr lang="en-US" altLang="ja-JP"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&lt;1ppm</a:t>
            </a:r>
            <a:r>
              <a:rPr lang="ja-JP" altLang="en-US"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a:t>
            </a:r>
            <a:endParaRPr lang="ja-JP" altLang="en-US"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indent="533400" algn="l" eaLnBrk="0" hangingPunct="0"/>
            <a:r>
              <a:rPr lang="ja-JP" altLang="en-US"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②</a:t>
            </a:r>
            <a:r>
              <a:rPr lang="en-US" altLang="ja-JP" sz="2400" dirty="0" err="1"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Peracetic</a:t>
            </a:r>
            <a:r>
              <a:rPr lang="en-US" altLang="ja-JP"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 acid concentration</a:t>
            </a:r>
            <a:r>
              <a:rPr lang="ja-JP" altLang="en-US"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 </a:t>
            </a:r>
            <a:r>
              <a:rPr lang="en-US" altLang="ja-JP" sz="2400" dirty="0" smtClean="0">
                <a:solidFill>
                  <a:srgbClr val="FFC000"/>
                </a:solidFill>
                <a:effectLst>
                  <a:outerShdw blurRad="38100" dist="38100" dir="2700000" algn="tl">
                    <a:srgbClr val="000000">
                      <a:alpha val="43137"/>
                    </a:srgbClr>
                  </a:outerShdw>
                </a:effectLst>
                <a:latin typeface="Times New Roman" pitchFamily="18" charset="0"/>
                <a:ea typeface="MS-PGothic"/>
                <a:cs typeface="Times New Roman" pitchFamily="18" charset="0"/>
              </a:rPr>
              <a:t>&lt;0.17ppm</a:t>
            </a:r>
            <a:r>
              <a:rPr lang="ja-JP" altLang="en-US"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a:t>
            </a:r>
            <a:r>
              <a:rPr lang="ja-JP" altLang="en-US" sz="2400" dirty="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a:t>
            </a:r>
            <a:endParaRPr lang="ja-JP" altLang="en-US"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indent="533400" algn="l" eaLnBrk="0" hangingPunct="0"/>
            <a:r>
              <a:rPr lang="ja-JP" altLang="en-US"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③</a:t>
            </a:r>
            <a:r>
              <a:rPr lang="en-US" altLang="ja-JP"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Acetic acid</a:t>
            </a:r>
            <a:r>
              <a:rPr lang="ja-JP" altLang="en-US"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 </a:t>
            </a:r>
            <a:r>
              <a:rPr lang="en-US" altLang="ja-JP"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&lt;10ppm</a:t>
            </a:r>
            <a:r>
              <a:rPr lang="ja-JP" altLang="en-US" sz="2400" dirty="0" smtClean="0">
                <a:solidFill>
                  <a:srgbClr val="FFFF00"/>
                </a:solidFill>
                <a:effectLst>
                  <a:outerShdw blurRad="38100" dist="38100" dir="2700000" algn="tl">
                    <a:srgbClr val="000000">
                      <a:alpha val="43137"/>
                    </a:srgbClr>
                  </a:outerShdw>
                </a:effectLst>
                <a:latin typeface="Times New Roman" pitchFamily="18" charset="0"/>
                <a:ea typeface="MS-PGothic"/>
                <a:cs typeface="Times New Roman" pitchFamily="18" charset="0"/>
              </a:rPr>
              <a:t>*</a:t>
            </a:r>
            <a:endParaRPr lang="ja-JP" altLang="en-US"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58" name="Text Box 27"/>
          <p:cNvSpPr txBox="1">
            <a:spLocks noChangeArrowheads="1"/>
          </p:cNvSpPr>
          <p:nvPr/>
        </p:nvSpPr>
        <p:spPr bwMode="auto">
          <a:xfrm>
            <a:off x="312301" y="798963"/>
            <a:ext cx="9812774" cy="1815882"/>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From the exhaust during the cycle, all 3 gases were measured below the detection limits.</a:t>
            </a:r>
            <a:endParaRPr lang="en-US"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l"/>
            <a:r>
              <a:rPr lang="ja-JP" altLang="en-US"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From the chamber immediately after the cycle, all 3 gases were also measured below the detection limits. </a:t>
            </a:r>
            <a:endParaRPr lang="en-US" altLang="ja-JP"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0259" name="直線コネクタ 5"/>
          <p:cNvCxnSpPr>
            <a:cxnSpLocks noChangeShapeType="1"/>
          </p:cNvCxnSpPr>
          <p:nvPr/>
        </p:nvCxnSpPr>
        <p:spPr bwMode="auto">
          <a:xfrm>
            <a:off x="234513" y="2567907"/>
            <a:ext cx="8002590" cy="8391"/>
          </a:xfrm>
          <a:prstGeom prst="line">
            <a:avLst/>
          </a:prstGeom>
          <a:noFill/>
          <a:ln w="25400" algn="ctr">
            <a:solidFill>
              <a:srgbClr val="FF0000"/>
            </a:solidFill>
            <a:round/>
            <a:headEnd/>
            <a:tailEnd/>
          </a:ln>
          <a:effectLst>
            <a:outerShdw blurRad="50800" dist="38100" dir="2700000" algn="tl" rotWithShape="0">
              <a:prstClr val="black">
                <a:alpha val="40000"/>
              </a:prstClr>
            </a:outerShdw>
          </a:effectLst>
        </p:spPr>
      </p:cxnSp>
      <p:cxnSp>
        <p:nvCxnSpPr>
          <p:cNvPr id="10260" name="直線コネクタ 6"/>
          <p:cNvCxnSpPr>
            <a:cxnSpLocks noChangeShapeType="1"/>
          </p:cNvCxnSpPr>
          <p:nvPr/>
        </p:nvCxnSpPr>
        <p:spPr bwMode="auto">
          <a:xfrm flipV="1">
            <a:off x="224988" y="3548755"/>
            <a:ext cx="8026629" cy="26896"/>
          </a:xfrm>
          <a:prstGeom prst="line">
            <a:avLst/>
          </a:prstGeom>
          <a:noFill/>
          <a:ln w="25400" algn="ctr">
            <a:solidFill>
              <a:srgbClr val="FF0000"/>
            </a:solidFill>
            <a:round/>
            <a:headEnd/>
            <a:tailEnd/>
          </a:ln>
          <a:effectLst>
            <a:outerShdw blurRad="50800" dist="38100" dir="2700000" algn="tl" rotWithShape="0">
              <a:prstClr val="black">
                <a:alpha val="40000"/>
              </a:prstClr>
            </a:outerShdw>
          </a:effectLst>
        </p:spPr>
      </p:cxnSp>
      <p:cxnSp>
        <p:nvCxnSpPr>
          <p:cNvPr id="10261" name="直線コネクタ 7"/>
          <p:cNvCxnSpPr>
            <a:cxnSpLocks noChangeShapeType="1"/>
          </p:cNvCxnSpPr>
          <p:nvPr/>
        </p:nvCxnSpPr>
        <p:spPr bwMode="auto">
          <a:xfrm>
            <a:off x="212288" y="5217443"/>
            <a:ext cx="7986354" cy="0"/>
          </a:xfrm>
          <a:prstGeom prst="line">
            <a:avLst/>
          </a:prstGeom>
          <a:noFill/>
          <a:ln w="25400" algn="ctr">
            <a:solidFill>
              <a:srgbClr val="FF0000"/>
            </a:solidFill>
            <a:round/>
            <a:headEnd/>
            <a:tailEnd/>
          </a:ln>
          <a:effectLst>
            <a:outerShdw blurRad="50800" dist="38100" dir="2700000" algn="tl" rotWithShape="0">
              <a:prstClr val="black">
                <a:alpha val="40000"/>
              </a:prstClr>
            </a:outerShdw>
          </a:effectLst>
        </p:spPr>
      </p:cxnSp>
      <p:pic>
        <p:nvPicPr>
          <p:cNvPr id="4098" name="Picture 2" descr="http://post2.saraya.com/cgi-bin/downfile/B/53401917668_tmp1A.JPG/DSC_0538.JPG?HTTP_COOKIE=%20key%3D%247B0739D7.anraku@saraya.com%3Aanraku%3Apost2.saraya.com%3Ajp&amp;fake=DSC_0538.JPG"/>
          <p:cNvPicPr>
            <a:picLocks noChangeAspect="1" noChangeArrowheads="1"/>
          </p:cNvPicPr>
          <p:nvPr/>
        </p:nvPicPr>
        <p:blipFill>
          <a:blip r:embed="rId3" cstate="print"/>
          <a:srcRect l="14885" t="3195" r="24307" b="-1834"/>
          <a:stretch>
            <a:fillRect/>
          </a:stretch>
        </p:blipFill>
        <p:spPr bwMode="auto">
          <a:xfrm>
            <a:off x="8198642" y="3316072"/>
            <a:ext cx="2058867" cy="1901371"/>
          </a:xfrm>
          <a:prstGeom prst="rect">
            <a:avLst/>
          </a:prstGeom>
          <a:noFill/>
          <a:effectLst>
            <a:outerShdw blurRad="50800" dist="38100" dir="2700000" algn="tl" rotWithShape="0">
              <a:prstClr val="black">
                <a:alpha val="40000"/>
              </a:prstClr>
            </a:outerShdw>
          </a:effectLst>
        </p:spPr>
      </p:pic>
      <p:sp>
        <p:nvSpPr>
          <p:cNvPr id="19" name="スライド番号プレースホルダ 3"/>
          <p:cNvSpPr>
            <a:spLocks noGrp="1"/>
          </p:cNvSpPr>
          <p:nvPr>
            <p:ph type="sldNum" sz="quarter" idx="12"/>
          </p:nvPr>
        </p:nvSpPr>
        <p:spPr>
          <a:xfrm>
            <a:off x="6929910" y="6356351"/>
            <a:ext cx="2400300" cy="365125"/>
          </a:xfrm>
          <a:noFill/>
          <a:effectLst>
            <a:outerShdw blurRad="50800" dist="38100" dir="2700000" algn="tl" rotWithShape="0">
              <a:prstClr val="black">
                <a:alpha val="40000"/>
              </a:prstClr>
            </a:outerShdw>
          </a:effectLst>
        </p:spPr>
        <p:txBody>
          <a:bodyPr/>
          <a:lstStyle/>
          <a:p>
            <a:fld id="{943E92AF-689F-4C1D-8714-491BC44B5132}" type="slidenum">
              <a:rPr lang="en-US" altLang="ja-JP" smtClean="0">
                <a:solidFill>
                  <a:srgbClr val="FFFF00"/>
                </a:solidFill>
                <a:latin typeface="Times New Roman" pitchFamily="18" charset="0"/>
                <a:ea typeface="ＭＳ Ｐゴシック" charset="-128"/>
                <a:cs typeface="Times New Roman" pitchFamily="18" charset="0"/>
              </a:rPr>
              <a:pPr/>
              <a:t>40</a:t>
            </a:fld>
            <a:endParaRPr lang="en-US" altLang="ja-JP" dirty="0" smtClean="0">
              <a:solidFill>
                <a:srgbClr val="FFFF00"/>
              </a:solidFill>
              <a:latin typeface="Times New Roman" pitchFamily="18" charset="0"/>
              <a:ea typeface="ＭＳ Ｐゴシック" charset="-128"/>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39806"/>
            <a:ext cx="9258300" cy="1143000"/>
          </a:xfrm>
        </p:spPr>
        <p:txBody>
          <a:bodyPr>
            <a:normAutofit/>
          </a:bodyPr>
          <a:lstStyle/>
          <a:p>
            <a:r>
              <a:rPr lang="en-US" altLang="ja-JP" sz="3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Conclusion</a:t>
            </a:r>
            <a:endParaRPr kumimoji="1" lang="ja-JP" altLang="en-US" sz="3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コンテンツ プレースホルダ 2"/>
          <p:cNvSpPr>
            <a:spLocks noGrp="1"/>
          </p:cNvSpPr>
          <p:nvPr>
            <p:ph idx="1"/>
          </p:nvPr>
        </p:nvSpPr>
        <p:spPr>
          <a:xfrm>
            <a:off x="172278" y="623825"/>
            <a:ext cx="10114722" cy="6234175"/>
          </a:xfrm>
        </p:spPr>
        <p:txBody>
          <a:bodyPr>
            <a:noAutofit/>
          </a:bodyPr>
          <a:lstStyle/>
          <a:p>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For</a:t>
            </a: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new low temperature PAA gas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steriliser</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a:p>
            <a:pPr lvl="1"/>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It has been experimentally shown that plasma causes generation of O radicals and degradation of </a:t>
            </a:r>
            <a:r>
              <a:rPr lang="en-US" altLang="ja-JP"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a:t>
            </a:r>
          </a:p>
          <a:p>
            <a:pPr lvl="1"/>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Even though an equilibrium mixture of </a:t>
            </a:r>
            <a:r>
              <a:rPr lang="en-US" altLang="ja-JP"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 and hydrogen peroxide is used, germicidal efficacy is mainly due to the </a:t>
            </a:r>
            <a:r>
              <a:rPr lang="en-US" altLang="ja-JP"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peracetic</a:t>
            </a:r>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acid</a:t>
            </a:r>
            <a:r>
              <a:rPr lang="ja-JP" altLang="en-US"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component.</a:t>
            </a:r>
          </a:p>
          <a:p>
            <a:pPr lvl="1"/>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expected </a:t>
            </a:r>
            <a:r>
              <a:rPr lang="en-US" altLang="ja-JP"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sporicidal</a:t>
            </a:r>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efficacy for half cycles was observed even when tested in narrow channels.</a:t>
            </a:r>
          </a:p>
          <a:p>
            <a:pPr lvl="1"/>
            <a:r>
              <a:rPr lang="en-US" altLang="ja-JP"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concentration of the three major components in the environment used were all found to be below safety limits.</a:t>
            </a:r>
          </a:p>
          <a:p>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Although there is a need to collect more information on material compatibility with medical equipment, residue</a:t>
            </a: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and others, this PAA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steriliser</a:t>
            </a:r>
            <a:r>
              <a:rPr lang="ja-JP" altLang="en-US"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can be expected to be a valuable new gas </a:t>
            </a:r>
            <a:r>
              <a:rPr lang="en-US" altLang="ja-JP" sz="28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steriliser</a:t>
            </a:r>
            <a:r>
              <a:rPr lang="en-US" altLang="ja-JP"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4" name="スライド番号プレースホルダ 3"/>
          <p:cNvSpPr>
            <a:spLocks noGrp="1"/>
          </p:cNvSpPr>
          <p:nvPr>
            <p:ph type="sldNum" sz="quarter" idx="12"/>
          </p:nvPr>
        </p:nvSpPr>
        <p:spPr>
          <a:xfrm>
            <a:off x="7372350" y="6170823"/>
            <a:ext cx="2400300" cy="365125"/>
          </a:xfrm>
          <a:noFill/>
        </p:spPr>
        <p:txBody>
          <a:bodyPr/>
          <a:lstStyle/>
          <a:p>
            <a:fld id="{943E92AF-689F-4C1D-8714-491BC44B5132}" type="slidenum">
              <a:rPr lang="en-US" altLang="ja-JP" smtClean="0">
                <a:solidFill>
                  <a:srgbClr val="FFFF00"/>
                </a:solidFill>
                <a:ea typeface="ＭＳ Ｐゴシック" charset="-128"/>
              </a:rPr>
              <a:pPr/>
              <a:t>41</a:t>
            </a:fld>
            <a:endParaRPr lang="en-US" altLang="ja-JP" dirty="0" smtClean="0">
              <a:solidFill>
                <a:srgbClr val="FFFF00"/>
              </a:solidFill>
              <a:ea typeface="ＭＳ Ｐゴシック" charset="-128"/>
            </a:endParaRPr>
          </a:p>
        </p:txBody>
      </p:sp>
    </p:spTree>
    <p:extLst>
      <p:ext uri="{BB962C8B-B14F-4D97-AF65-F5344CB8AC3E}">
        <p14:creationId xmlns:p14="http://schemas.microsoft.com/office/powerpoint/2010/main" xmlns="" val="957391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bwMode="auto">
          <a:xfrm>
            <a:off x="929153" y="2802194"/>
            <a:ext cx="8504764" cy="6463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rtlCol="0">
            <a:spAutoFit/>
          </a:bodyPr>
          <a:lstStyle/>
          <a:p>
            <a:r>
              <a:rPr kumimoji="1" lang="en-US" altLang="ja-JP"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very much for your kind attention</a:t>
            </a:r>
            <a:endParaRPr kumimoji="1" lang="ja-JP" alt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27435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bwMode="auto">
          <a:xfrm>
            <a:off x="58056" y="72589"/>
            <a:ext cx="10287000" cy="6986528"/>
          </a:xfrm>
          <a:prstGeom prst="rect">
            <a:avLst/>
          </a:prstGeom>
          <a:noFill/>
          <a:ln w="9525">
            <a:noFill/>
            <a:miter lim="800000"/>
            <a:headEnd/>
            <a:tailEnd/>
          </a:ln>
        </p:spPr>
        <p:txBody>
          <a:bodyPr wrap="square" rtlCol="0">
            <a:spAutoFit/>
          </a:bodyPr>
          <a:lstStyle/>
          <a:p>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AbTox</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Inc., of Mundelein, Illinois, issued </a:t>
            </a:r>
            <a:r>
              <a:rPr lang="en-US" altLang="ja-JP"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 voluntary recall on March 31, 1998, </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to all owners of the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AbTox</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Plazlyte</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Sterilization System. This recall notice said not to use the system on ophthalmic instruments or on any other</a:t>
            </a:r>
          </a:p>
          <a:p>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instruments made with brass, copper or zinc, or which had been soldered. FDA is warning hospitals and physicians</a:t>
            </a:r>
          </a:p>
          <a:p>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against the use of the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AbTox</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32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Plazlyte</a:t>
            </a:r>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Sterilization System because of serious eye injuries, including the need for</a:t>
            </a:r>
          </a:p>
          <a:p>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corneal transplantation in some patients, following use of ophthalmic surgical instruments which had been sterilized</a:t>
            </a:r>
          </a:p>
          <a:p>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with the system. The problem appears to be deposits of copper and zinc salts on devices sterilized with this system.</a:t>
            </a:r>
          </a:p>
          <a:p>
            <a:r>
              <a:rPr lang="en-US" altLang="ja-JP" sz="3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Copper compounds are toxic to human corneal endothelial cells.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009" y="-91370"/>
            <a:ext cx="10114723" cy="1143000"/>
          </a:xfrm>
          <a:effectLst>
            <a:outerShdw blurRad="50800" dist="38100" dir="2700000" algn="tl" rotWithShape="0">
              <a:prstClr val="black">
                <a:alpha val="40000"/>
              </a:prstClr>
            </a:outerShdw>
          </a:effectLst>
        </p:spPr>
        <p:txBody>
          <a:bodyPr>
            <a:normAutofit/>
          </a:bodyPr>
          <a:lstStyle/>
          <a:p>
            <a:r>
              <a:rPr lang="en-US" altLang="ja-JP"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Peracetic</a:t>
            </a:r>
            <a:r>
              <a:rPr lang="ja-JP" altLang="en-US"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Acid</a:t>
            </a:r>
            <a:r>
              <a:rPr lang="ja-JP" altLang="en-US"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PAA</a:t>
            </a:r>
            <a:r>
              <a:rPr lang="ja-JP" altLang="en-US"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1" lang="ja-JP" altLang="en-US" sz="3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コンテンツ プレースホルダ 2"/>
          <p:cNvSpPr>
            <a:spLocks noGrp="1"/>
          </p:cNvSpPr>
          <p:nvPr>
            <p:ph idx="1"/>
          </p:nvPr>
        </p:nvSpPr>
        <p:spPr>
          <a:xfrm>
            <a:off x="278294" y="871340"/>
            <a:ext cx="9952382" cy="5986660"/>
          </a:xfrm>
          <a:effectLst>
            <a:outerShdw blurRad="50800" dist="38100" dir="2700000" algn="tl" rotWithShape="0">
              <a:prstClr val="black">
                <a:alpha val="40000"/>
              </a:prstClr>
            </a:outerShdw>
          </a:effectLst>
        </p:spPr>
        <p:txBody>
          <a:bodyPr>
            <a:noAutofit/>
          </a:bodyPr>
          <a:lstStyle/>
          <a:p>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Excellent disinfection and cold sterilization activity of PAA has already been reported by Freer and </a:t>
            </a:r>
            <a:r>
              <a:rPr lang="en-US" altLang="ja-JP" sz="2800"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Novy</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1902.</a:t>
            </a:r>
          </a:p>
          <a:p>
            <a:pPr lvl="2">
              <a:buNone/>
            </a:pPr>
            <a:r>
              <a:rPr lang="ja-JP" altLang="en-US"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Freer, P. C. and </a:t>
            </a:r>
            <a:r>
              <a:rPr lang="en-US" altLang="ja-JP" sz="2800"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Novy</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 G. (1902) On the formation, decomposition and germicidal action of </a:t>
            </a:r>
            <a:r>
              <a:rPr lang="en-US" altLang="ja-JP" sz="2800"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benzoylacetyl</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altLang="ja-JP" sz="2800"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diacetyl</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peroxides. Am. Chem. J. 27: 161-193.</a:t>
            </a:r>
          </a:p>
          <a:p>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 concentration PAA products have a strong irritating smell and a low flash</a:t>
            </a:r>
            <a:r>
              <a:rPr lang="ja-JP" altLang="en-US"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point (56</a:t>
            </a:r>
            <a:r>
              <a:rPr lang="ja-JP" altLang="en-US"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making them difficult to handle. Thus, for practical use as a disinfectant, there was a need to develop a low concentration PAA solution (that is, an equilibrium solution of </a:t>
            </a:r>
            <a:r>
              <a:rPr lang="en-US" altLang="ja-JP" sz="2800"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peracetic</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acid, hydrogen peroxide, acetic acid, and water).</a:t>
            </a:r>
          </a:p>
          <a:p>
            <a:r>
              <a:rPr kumimoji="1" lang="en-US" altLang="ja-JP" sz="2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Low concentration PAA solutions have been used as medical device  disinfectants for more than 10 years.</a:t>
            </a:r>
          </a:p>
        </p:txBody>
      </p:sp>
      <p:sp>
        <p:nvSpPr>
          <p:cNvPr id="4" name="スライド番号プレースホルダ 3"/>
          <p:cNvSpPr>
            <a:spLocks noGrp="1"/>
          </p:cNvSpPr>
          <p:nvPr>
            <p:ph type="sldNum" sz="quarter" idx="12"/>
          </p:nvPr>
        </p:nvSpPr>
        <p:spPr>
          <a:xfrm>
            <a:off x="7372350" y="6356351"/>
            <a:ext cx="2400300" cy="365125"/>
          </a:xfrm>
          <a:noFill/>
        </p:spPr>
        <p:txBody>
          <a:bodyPr/>
          <a:lstStyle/>
          <a:p>
            <a:fld id="{943E92AF-689F-4C1D-8714-491BC44B5132}" type="slidenum">
              <a:rPr lang="en-US" altLang="ja-JP" smtClean="0">
                <a:solidFill>
                  <a:srgbClr val="FFFF00"/>
                </a:solidFill>
                <a:ea typeface="ＭＳ Ｐゴシック" charset="-128"/>
              </a:rPr>
              <a:pPr/>
              <a:t>6</a:t>
            </a:fld>
            <a:endParaRPr lang="en-US" altLang="ja-JP" dirty="0" smtClean="0">
              <a:solidFill>
                <a:srgbClr val="FFFF00"/>
              </a:solidFill>
              <a:ea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14350" y="75858"/>
            <a:ext cx="9258300" cy="1143000"/>
          </a:xfrm>
          <a:effectLst>
            <a:outerShdw blurRad="50800" dist="38100" dir="2700000" algn="tl" rotWithShape="0">
              <a:prstClr val="black">
                <a:alpha val="40000"/>
              </a:prstClr>
            </a:outerShdw>
          </a:effectLst>
        </p:spPr>
        <p:txBody>
          <a:bodyPr>
            <a:normAutofit/>
          </a:bodyPr>
          <a:lstStyle/>
          <a:p>
            <a:r>
              <a:rPr kumimoji="1" lang="en-US" altLang="ja-JP"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Peracetic</a:t>
            </a:r>
            <a:r>
              <a:rPr kumimoji="1" lang="ja-JP" altLang="en-US"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kumimoji="1" lang="en-US" altLang="ja-JP"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cid</a:t>
            </a:r>
            <a:r>
              <a:rPr kumimoji="1" lang="ja-JP" altLang="en-US"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1" lang="en-US" altLang="ja-JP"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PAA</a:t>
            </a:r>
            <a:r>
              <a:rPr kumimoji="1" lang="ja-JP" altLang="en-US"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1" lang="ja-JP" altLang="en-US" sz="3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コンテンツ プレースホルダ 4"/>
          <p:cNvSpPr>
            <a:spLocks noGrp="1"/>
          </p:cNvSpPr>
          <p:nvPr>
            <p:ph idx="1"/>
          </p:nvPr>
        </p:nvSpPr>
        <p:spPr>
          <a:xfrm>
            <a:off x="552450" y="1149633"/>
            <a:ext cx="9284738" cy="4577079"/>
          </a:xfrm>
          <a:effectLst>
            <a:outerShdw blurRad="50800" dist="38100" dir="2700000" algn="tl" rotWithShape="0">
              <a:prstClr val="black">
                <a:alpha val="40000"/>
              </a:prstClr>
            </a:outerShdw>
          </a:effectLst>
        </p:spPr>
        <p:txBody>
          <a:bodyPr>
            <a:noAutofit/>
          </a:bodyPr>
          <a:lstStyle/>
          <a:p>
            <a:pPr>
              <a:buNone/>
            </a:pPr>
            <a:r>
              <a:rPr kumimoji="1" lang="en-US" altLang="ja-JP"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Superiority in reprocessing medical instruments</a:t>
            </a:r>
          </a:p>
          <a:p>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Wide antibacterial</a:t>
            </a:r>
            <a:r>
              <a:rPr lang="ja-JP" altLang="en-US"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spectrum</a:t>
            </a:r>
          </a:p>
          <a:p>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Short contact time</a:t>
            </a:r>
          </a:p>
          <a:p>
            <a:r>
              <a:rPr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Decomposition products are non-toxic</a:t>
            </a:r>
          </a:p>
          <a:p>
            <a:r>
              <a:rPr kumimoji="1" lang="en-US" altLang="ja-JP" sz="2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Compared to a similar oxidizing chemistry, hydrogen peroxide, exhibits equivalent or greater germicidal efficacy at lower concentrations. </a:t>
            </a:r>
          </a:p>
          <a:p>
            <a:pPr lvl="1"/>
            <a:r>
              <a:rPr lang="en-US" altLang="ja-JP"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Concentrations required for high-level disinfection and </a:t>
            </a:r>
            <a:r>
              <a:rPr lang="en-US" altLang="ja-JP"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sterilisation</a:t>
            </a:r>
            <a:r>
              <a:rPr lang="en-US" altLang="ja-JP"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p>
          <a:p>
            <a:pPr lvl="1">
              <a:buNone/>
            </a:pPr>
            <a:r>
              <a:rPr lang="ja-JP" altLang="en-US"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Hydrogen Peroxide: 6% and greater</a:t>
            </a:r>
          </a:p>
          <a:p>
            <a:pPr lvl="1">
              <a:buNone/>
            </a:pPr>
            <a:r>
              <a:rPr kumimoji="1" lang="ja-JP" altLang="en-US"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1" lang="en-US" altLang="ja-JP"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Peracetic</a:t>
            </a:r>
            <a:r>
              <a:rPr kumimoji="1" lang="en-US" altLang="ja-JP"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Acid: 0.2</a:t>
            </a:r>
            <a:r>
              <a:rPr kumimoji="1" lang="ja-JP" altLang="en-US"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ja-JP"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0.3% </a:t>
            </a:r>
            <a:endParaRPr kumimoji="1" lang="ja-JP" alt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スライド番号プレースホルダ 3"/>
          <p:cNvSpPr>
            <a:spLocks noGrp="1"/>
          </p:cNvSpPr>
          <p:nvPr>
            <p:ph type="sldNum" sz="quarter" idx="12"/>
          </p:nvPr>
        </p:nvSpPr>
        <p:spPr>
          <a:xfrm>
            <a:off x="7372350" y="6356351"/>
            <a:ext cx="2400300" cy="365125"/>
          </a:xfrm>
          <a:noFill/>
        </p:spPr>
        <p:txBody>
          <a:bodyPr/>
          <a:lstStyle/>
          <a:p>
            <a:fld id="{943E92AF-689F-4C1D-8714-491BC44B5132}" type="slidenum">
              <a:rPr lang="en-US" altLang="ja-JP" smtClean="0">
                <a:solidFill>
                  <a:srgbClr val="FFFF00"/>
                </a:solidFill>
                <a:ea typeface="ＭＳ Ｐゴシック" charset="-128"/>
              </a:rPr>
              <a:pPr/>
              <a:t>7</a:t>
            </a:fld>
            <a:endParaRPr lang="en-US" altLang="ja-JP" dirty="0" smtClean="0">
              <a:solidFill>
                <a:srgbClr val="FFFF00"/>
              </a:solidFill>
              <a:ea typeface="ＭＳ Ｐゴシック" charset="-128"/>
            </a:endParaRPr>
          </a:p>
        </p:txBody>
      </p:sp>
    </p:spTree>
    <p:extLst>
      <p:ext uri="{BB962C8B-B14F-4D97-AF65-F5344CB8AC3E}">
        <p14:creationId xmlns:p14="http://schemas.microsoft.com/office/powerpoint/2010/main" xmlns="" val="3596370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3166"/>
            <a:ext cx="10287000" cy="1143000"/>
          </a:xfrm>
          <a:effectLst>
            <a:outerShdw blurRad="50800" dist="38100" dir="2700000" algn="tl" rotWithShape="0">
              <a:prstClr val="black">
                <a:alpha val="40000"/>
              </a:prstClr>
            </a:outerShdw>
          </a:effectLst>
        </p:spPr>
        <p:txBody>
          <a:bodyPr>
            <a:normAutofit/>
          </a:bodyPr>
          <a:lstStyle/>
          <a:p>
            <a:r>
              <a:rPr kumimoji="1" lang="en-US" altLang="ja-JP" sz="3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Low Temperature Gas Plasma </a:t>
            </a:r>
            <a:r>
              <a:rPr kumimoji="1" lang="en-US" altLang="ja-JP" sz="38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Sterilisers</a:t>
            </a:r>
            <a:endParaRPr kumimoji="1" lang="ja-JP" altLang="en-US" sz="3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コンテンツ プレースホルダ 2"/>
          <p:cNvSpPr>
            <a:spLocks noGrp="1"/>
          </p:cNvSpPr>
          <p:nvPr>
            <p:ph idx="1"/>
          </p:nvPr>
        </p:nvSpPr>
        <p:spPr>
          <a:xfrm>
            <a:off x="406396" y="1056869"/>
            <a:ext cx="9855200" cy="5801131"/>
          </a:xfrm>
          <a:effectLst>
            <a:outerShdw blurRad="50800" dist="38100" dir="2700000" algn="tl" rotWithShape="0">
              <a:prstClr val="black">
                <a:alpha val="40000"/>
              </a:prstClr>
            </a:outerShdw>
          </a:effectLst>
        </p:spPr>
        <p:txBody>
          <a:bodyPr>
            <a:noAutofit/>
          </a:bodyPr>
          <a:lstStyle/>
          <a:p>
            <a:pPr>
              <a:buNone/>
            </a:pPr>
            <a:r>
              <a:rPr lang="en-US" altLang="ja-JP" dirty="0" smtClean="0">
                <a:solidFill>
                  <a:srgbClr val="FFFF00"/>
                </a:solidFill>
                <a:latin typeface="Times New Roman" panose="02020603050405020304" pitchFamily="18" charset="0"/>
                <a:cs typeface="Times New Roman" panose="02020603050405020304" pitchFamily="18" charset="0"/>
              </a:rPr>
              <a:t>Low temperature hydrogen peroxide gas plasma method</a:t>
            </a:r>
          </a:p>
          <a:p>
            <a:r>
              <a:rPr lang="en-US" altLang="ja-JP" dirty="0" smtClean="0">
                <a:solidFill>
                  <a:srgbClr val="FFFF00"/>
                </a:solidFill>
                <a:latin typeface="Times New Roman" panose="02020603050405020304" pitchFamily="18" charset="0"/>
                <a:cs typeface="Times New Roman" panose="02020603050405020304" pitchFamily="18" charset="0"/>
              </a:rPr>
              <a:t>STERRAD</a:t>
            </a:r>
            <a:r>
              <a:rPr lang="en-US" altLang="ja-JP" baseline="30000" dirty="0" smtClean="0">
                <a:solidFill>
                  <a:srgbClr val="FFFF00"/>
                </a:solidFill>
                <a:latin typeface="Times New Roman" panose="02020603050405020304" pitchFamily="18" charset="0"/>
                <a:cs typeface="Times New Roman" panose="02020603050405020304" pitchFamily="18" charset="0"/>
              </a:rPr>
              <a:t> ® </a:t>
            </a:r>
            <a:r>
              <a:rPr lang="ja-JP" altLang="en-US" dirty="0" smtClean="0">
                <a:solidFill>
                  <a:srgbClr val="FFFF00"/>
                </a:solidFill>
                <a:latin typeface="Times New Roman" panose="02020603050405020304" pitchFamily="18" charset="0"/>
                <a:cs typeface="Times New Roman" panose="02020603050405020304" pitchFamily="18" charset="0"/>
              </a:rPr>
              <a:t>（</a:t>
            </a:r>
            <a:r>
              <a:rPr lang="en-US" altLang="ja-JP" dirty="0" smtClean="0">
                <a:solidFill>
                  <a:srgbClr val="FFFF00"/>
                </a:solidFill>
                <a:latin typeface="Times New Roman" panose="02020603050405020304" pitchFamily="18" charset="0"/>
                <a:cs typeface="Times New Roman" panose="02020603050405020304" pitchFamily="18" charset="0"/>
              </a:rPr>
              <a:t>Johnson &amp; Johnson</a:t>
            </a:r>
            <a:r>
              <a:rPr lang="ja-JP" altLang="en-US" dirty="0" smtClean="0">
                <a:solidFill>
                  <a:srgbClr val="FFFF00"/>
                </a:solidFill>
                <a:latin typeface="Times New Roman" panose="02020603050405020304" pitchFamily="18" charset="0"/>
                <a:cs typeface="Times New Roman" panose="02020603050405020304" pitchFamily="18" charset="0"/>
              </a:rPr>
              <a:t>）</a:t>
            </a:r>
            <a:endParaRPr lang="en-US" altLang="ja-JP" dirty="0" smtClean="0">
              <a:solidFill>
                <a:srgbClr val="FFFF00"/>
              </a:solidFill>
              <a:latin typeface="Times New Roman" panose="02020603050405020304" pitchFamily="18" charset="0"/>
              <a:cs typeface="Times New Roman" panose="02020603050405020304" pitchFamily="18" charset="0"/>
            </a:endParaRPr>
          </a:p>
          <a:p>
            <a:r>
              <a:rPr lang="en-US" altLang="ja-JP" dirty="0" smtClean="0">
                <a:solidFill>
                  <a:srgbClr val="FFFF00"/>
                </a:solidFill>
                <a:latin typeface="Times New Roman" panose="02020603050405020304" pitchFamily="18" charset="0"/>
                <a:cs typeface="Times New Roman" panose="02020603050405020304" pitchFamily="18" charset="0"/>
              </a:rPr>
              <a:t>PLAZTEK</a:t>
            </a:r>
            <a:r>
              <a:rPr lang="en-US" altLang="ja-JP" baseline="30000" dirty="0" smtClean="0">
                <a:solidFill>
                  <a:srgbClr val="FFFF00"/>
                </a:solidFill>
                <a:latin typeface="Times New Roman" panose="02020603050405020304" pitchFamily="18" charset="0"/>
                <a:cs typeface="Times New Roman" panose="02020603050405020304" pitchFamily="18" charset="0"/>
              </a:rPr>
              <a:t>®</a:t>
            </a:r>
            <a:r>
              <a:rPr lang="ja-JP" altLang="en-US" dirty="0" smtClean="0">
                <a:solidFill>
                  <a:srgbClr val="FFFF00"/>
                </a:solidFill>
                <a:latin typeface="Times New Roman" panose="02020603050405020304" pitchFamily="18" charset="0"/>
                <a:cs typeface="Times New Roman" panose="02020603050405020304" pitchFamily="18" charset="0"/>
              </a:rPr>
              <a:t> </a:t>
            </a:r>
            <a:r>
              <a:rPr lang="en-US" altLang="ja-JP" dirty="0" smtClean="0">
                <a:solidFill>
                  <a:srgbClr val="FFFF00"/>
                </a:solidFill>
                <a:latin typeface="Times New Roman" panose="02020603050405020304" pitchFamily="18" charset="0"/>
                <a:cs typeface="Times New Roman" panose="02020603050405020304" pitchFamily="18" charset="0"/>
              </a:rPr>
              <a:t>(HUMANMEDITEK, Korea</a:t>
            </a:r>
            <a:r>
              <a:rPr lang="ja-JP" altLang="en-US" dirty="0" smtClean="0">
                <a:solidFill>
                  <a:srgbClr val="FFFF00"/>
                </a:solidFill>
                <a:latin typeface="Times New Roman" panose="02020603050405020304" pitchFamily="18" charset="0"/>
                <a:cs typeface="Times New Roman" panose="02020603050405020304" pitchFamily="18" charset="0"/>
              </a:rPr>
              <a:t>）</a:t>
            </a:r>
            <a:endParaRPr lang="en-US" altLang="ja-JP" dirty="0" smtClean="0">
              <a:solidFill>
                <a:srgbClr val="FFFF00"/>
              </a:solidFill>
              <a:latin typeface="Times New Roman" panose="02020603050405020304" pitchFamily="18" charset="0"/>
              <a:cs typeface="Times New Roman" panose="02020603050405020304" pitchFamily="18" charset="0"/>
            </a:endParaRPr>
          </a:p>
          <a:p>
            <a:r>
              <a:rPr lang="en-US" altLang="ja-JP" dirty="0" smtClean="0">
                <a:solidFill>
                  <a:srgbClr val="FFFF00"/>
                </a:solidFill>
                <a:latin typeface="Times New Roman" panose="02020603050405020304" pitchFamily="18" charset="0"/>
                <a:cs typeface="Times New Roman" panose="02020603050405020304" pitchFamily="18" charset="0"/>
              </a:rPr>
              <a:t>V-PRO</a:t>
            </a:r>
            <a:r>
              <a:rPr lang="en-US" altLang="ja-JP" baseline="30000" dirty="0" smtClean="0">
                <a:solidFill>
                  <a:srgbClr val="FFFF00"/>
                </a:solidFill>
                <a:latin typeface="Times New Roman" pitchFamily="18" charset="0"/>
                <a:cs typeface="Times New Roman" pitchFamily="18" charset="0"/>
              </a:rPr>
              <a:t>™</a:t>
            </a:r>
            <a:r>
              <a:rPr lang="en-US" altLang="ja-JP" dirty="0" smtClean="0">
                <a:solidFill>
                  <a:srgbClr val="FFFF00"/>
                </a:solidFill>
                <a:latin typeface="Times New Roman" pitchFamily="18" charset="0"/>
                <a:cs typeface="Times New Roman" pitchFamily="18" charset="0"/>
              </a:rPr>
              <a:t> (STERIS)</a:t>
            </a:r>
          </a:p>
          <a:p>
            <a:pPr>
              <a:buNone/>
            </a:pPr>
            <a:endParaRPr lang="en-US" altLang="ja-JP" sz="2400" dirty="0" smtClean="0">
              <a:solidFill>
                <a:srgbClr val="FFFF00"/>
              </a:solidFill>
              <a:latin typeface="Times New Roman" pitchFamily="18" charset="0"/>
              <a:cs typeface="Times New Roman" pitchFamily="18" charset="0"/>
            </a:endParaRPr>
          </a:p>
          <a:p>
            <a:pPr>
              <a:buNone/>
            </a:pPr>
            <a:r>
              <a:rPr lang="en-US" altLang="ja-JP" dirty="0" smtClean="0">
                <a:solidFill>
                  <a:srgbClr val="FFFF00"/>
                </a:solidFill>
                <a:latin typeface="Times New Roman" pitchFamily="18" charset="0"/>
                <a:cs typeface="Times New Roman" pitchFamily="18" charset="0"/>
              </a:rPr>
              <a:t>Low temperature </a:t>
            </a:r>
            <a:r>
              <a:rPr lang="en-US" altLang="ja-JP" dirty="0" err="1" smtClean="0">
                <a:solidFill>
                  <a:srgbClr val="FFFF00"/>
                </a:solidFill>
                <a:latin typeface="Times New Roman" panose="02020603050405020304" pitchFamily="18" charset="0"/>
                <a:cs typeface="Times New Roman" panose="02020603050405020304" pitchFamily="18" charset="0"/>
              </a:rPr>
              <a:t>peracetic</a:t>
            </a:r>
            <a:r>
              <a:rPr lang="en-US" altLang="ja-JP" dirty="0" smtClean="0">
                <a:solidFill>
                  <a:srgbClr val="FFFF00"/>
                </a:solidFill>
                <a:latin typeface="Times New Roman" panose="02020603050405020304" pitchFamily="18" charset="0"/>
                <a:cs typeface="Times New Roman" panose="02020603050405020304" pitchFamily="18" charset="0"/>
              </a:rPr>
              <a:t> acid gas plasma method</a:t>
            </a:r>
          </a:p>
          <a:p>
            <a:r>
              <a:rPr lang="en-US" altLang="ja-JP" dirty="0" err="1" smtClean="0">
                <a:solidFill>
                  <a:srgbClr val="FFFF00"/>
                </a:solidFill>
                <a:latin typeface="Times New Roman" panose="02020603050405020304" pitchFamily="18" charset="0"/>
                <a:cs typeface="Times New Roman" panose="02020603050405020304" pitchFamily="18" charset="0"/>
              </a:rPr>
              <a:t>AbTox</a:t>
            </a:r>
            <a:r>
              <a:rPr lang="en-US" altLang="ja-JP" dirty="0" smtClean="0">
                <a:solidFill>
                  <a:srgbClr val="FFFF00"/>
                </a:solidFill>
                <a:latin typeface="Times New Roman" panose="02020603050405020304" pitchFamily="18" charset="0"/>
                <a:cs typeface="Times New Roman" panose="02020603050405020304" pitchFamily="18" charset="0"/>
              </a:rPr>
              <a:t> </a:t>
            </a:r>
            <a:r>
              <a:rPr lang="en-US" altLang="ja-JP" dirty="0" err="1" smtClean="0">
                <a:solidFill>
                  <a:srgbClr val="FFFF00"/>
                </a:solidFill>
                <a:latin typeface="Times New Roman" panose="02020603050405020304" pitchFamily="18" charset="0"/>
                <a:cs typeface="Times New Roman" panose="02020603050405020304" pitchFamily="18" charset="0"/>
              </a:rPr>
              <a:t>Plazlyte</a:t>
            </a:r>
            <a:r>
              <a:rPr lang="en-US" altLang="ja-JP" dirty="0" smtClean="0">
                <a:solidFill>
                  <a:srgbClr val="FFFF00"/>
                </a:solidFill>
                <a:latin typeface="Times New Roman" panose="02020603050405020304" pitchFamily="18" charset="0"/>
                <a:cs typeface="Times New Roman" panose="02020603050405020304" pitchFamily="18" charset="0"/>
              </a:rPr>
              <a:t>™ </a:t>
            </a:r>
            <a:r>
              <a:rPr lang="en-US" altLang="ja-JP" dirty="0" err="1" smtClean="0">
                <a:solidFill>
                  <a:srgbClr val="FFFF00"/>
                </a:solidFill>
                <a:latin typeface="Times New Roman" panose="02020603050405020304" pitchFamily="18" charset="0"/>
                <a:cs typeface="Times New Roman" panose="02020603050405020304" pitchFamily="18" charset="0"/>
              </a:rPr>
              <a:t>Sterilisation</a:t>
            </a:r>
            <a:r>
              <a:rPr lang="en-US" altLang="ja-JP" dirty="0" smtClean="0">
                <a:solidFill>
                  <a:srgbClr val="FFFF00"/>
                </a:solidFill>
                <a:latin typeface="Times New Roman" panose="02020603050405020304" pitchFamily="18" charset="0"/>
                <a:cs typeface="Times New Roman" panose="02020603050405020304" pitchFamily="18" charset="0"/>
              </a:rPr>
              <a:t> System</a:t>
            </a:r>
            <a:r>
              <a:rPr lang="ja-JP" altLang="en-US" dirty="0" smtClean="0">
                <a:solidFill>
                  <a:srgbClr val="FFFF00"/>
                </a:solidFill>
                <a:latin typeface="Times New Roman" panose="02020603050405020304" pitchFamily="18" charset="0"/>
                <a:cs typeface="Times New Roman" panose="02020603050405020304" pitchFamily="18" charset="0"/>
              </a:rPr>
              <a:t>（</a:t>
            </a:r>
            <a:r>
              <a:rPr lang="en-US" altLang="ja-JP" dirty="0" err="1" smtClean="0">
                <a:solidFill>
                  <a:srgbClr val="FFFF00"/>
                </a:solidFill>
                <a:latin typeface="Times New Roman" panose="02020603050405020304" pitchFamily="18" charset="0"/>
                <a:cs typeface="Times New Roman" panose="02020603050405020304" pitchFamily="18" charset="0"/>
              </a:rPr>
              <a:t>Abtox</a:t>
            </a:r>
            <a:r>
              <a:rPr lang="en-US" altLang="ja-JP" dirty="0" smtClean="0">
                <a:solidFill>
                  <a:srgbClr val="FFFF00"/>
                </a:solidFill>
                <a:latin typeface="Times New Roman" panose="02020603050405020304" pitchFamily="18" charset="0"/>
                <a:cs typeface="Times New Roman" panose="02020603050405020304" pitchFamily="18" charset="0"/>
              </a:rPr>
              <a:t>, </a:t>
            </a:r>
            <a:r>
              <a:rPr lang="en-US" altLang="ja-JP" dirty="0" smtClean="0">
                <a:solidFill>
                  <a:srgbClr val="FF0000"/>
                </a:solidFill>
                <a:latin typeface="Times New Roman" panose="02020603050405020304" pitchFamily="18" charset="0"/>
                <a:cs typeface="Times New Roman" panose="02020603050405020304" pitchFamily="18" charset="0"/>
              </a:rPr>
              <a:t>currently discontinued</a:t>
            </a:r>
            <a:r>
              <a:rPr lang="ja-JP" altLang="en-US" dirty="0" smtClean="0">
                <a:solidFill>
                  <a:srgbClr val="FFFF00"/>
                </a:solidFill>
                <a:latin typeface="Times New Roman" panose="02020603050405020304" pitchFamily="18" charset="0"/>
                <a:cs typeface="Times New Roman" panose="02020603050405020304" pitchFamily="18" charset="0"/>
              </a:rPr>
              <a:t>）</a:t>
            </a:r>
            <a:endParaRPr lang="en-US" altLang="ja-JP" dirty="0" smtClean="0">
              <a:solidFill>
                <a:srgbClr val="FFFF00"/>
              </a:solidFill>
              <a:latin typeface="Times New Roman" panose="02020603050405020304" pitchFamily="18" charset="0"/>
              <a:cs typeface="Times New Roman" panose="02020603050405020304" pitchFamily="18" charset="0"/>
            </a:endParaRPr>
          </a:p>
          <a:p>
            <a:r>
              <a:rPr lang="en-US" altLang="ja-JP" dirty="0" smtClean="0">
                <a:solidFill>
                  <a:srgbClr val="FFFF00"/>
                </a:solidFill>
                <a:latin typeface="Times New Roman" panose="02020603050405020304" pitchFamily="18" charset="0"/>
                <a:cs typeface="Times New Roman" panose="02020603050405020304" pitchFamily="18" charset="0"/>
              </a:rPr>
              <a:t>REVOX </a:t>
            </a:r>
            <a:r>
              <a:rPr lang="en-US" altLang="ja-JP" baseline="30000" dirty="0" smtClean="0">
                <a:solidFill>
                  <a:srgbClr val="FFFF00"/>
                </a:solidFill>
                <a:latin typeface="Times New Roman" pitchFamily="18" charset="0"/>
                <a:cs typeface="Times New Roman" pitchFamily="18" charset="0"/>
              </a:rPr>
              <a:t>®</a:t>
            </a:r>
            <a:r>
              <a:rPr lang="en-US" altLang="ja-JP" dirty="0" smtClean="0">
                <a:solidFill>
                  <a:srgbClr val="FFFF00"/>
                </a:solidFill>
                <a:latin typeface="Times New Roman" pitchFamily="18" charset="0"/>
                <a:cs typeface="Times New Roman" pitchFamily="18" charset="0"/>
              </a:rPr>
              <a:t>Technical Bulletin, July 2011 Vol. 1, no. 1</a:t>
            </a:r>
          </a:p>
          <a:p>
            <a:r>
              <a:rPr lang="en-US" altLang="ja-JP" dirty="0" smtClean="0">
                <a:solidFill>
                  <a:srgbClr val="FFFF00"/>
                </a:solidFill>
                <a:latin typeface="Times New Roman" pitchFamily="18" charset="0"/>
                <a:cs typeface="Times New Roman" pitchFamily="18" charset="0"/>
              </a:rPr>
              <a:t>STERIACE </a:t>
            </a:r>
            <a:r>
              <a:rPr lang="en-US" altLang="ja-JP" baseline="30000" dirty="0" smtClean="0">
                <a:solidFill>
                  <a:srgbClr val="FFFF00"/>
                </a:solidFill>
                <a:latin typeface="Times New Roman" panose="02020603050405020304" pitchFamily="18" charset="0"/>
                <a:cs typeface="Times New Roman" panose="02020603050405020304" pitchFamily="18" charset="0"/>
              </a:rPr>
              <a:t>®</a:t>
            </a:r>
            <a:r>
              <a:rPr lang="ja-JP" altLang="en-US" dirty="0" smtClean="0">
                <a:solidFill>
                  <a:srgbClr val="FFFF00"/>
                </a:solidFill>
                <a:latin typeface="Times New Roman" panose="02020603050405020304" pitchFamily="18" charset="0"/>
                <a:cs typeface="Times New Roman" panose="02020603050405020304" pitchFamily="18" charset="0"/>
              </a:rPr>
              <a:t>（</a:t>
            </a:r>
            <a:r>
              <a:rPr lang="en-US" altLang="ja-JP" dirty="0" smtClean="0">
                <a:solidFill>
                  <a:srgbClr val="FFFF00"/>
                </a:solidFill>
                <a:latin typeface="Times New Roman" panose="02020603050405020304" pitchFamily="18" charset="0"/>
                <a:cs typeface="Times New Roman" panose="02020603050405020304" pitchFamily="18" charset="0"/>
              </a:rPr>
              <a:t>SARAYA</a:t>
            </a:r>
            <a:r>
              <a:rPr lang="ja-JP" altLang="en-US" dirty="0" smtClean="0">
                <a:solidFill>
                  <a:srgbClr val="FFFF00"/>
                </a:solidFill>
                <a:latin typeface="Times New Roman" panose="02020603050405020304" pitchFamily="18" charset="0"/>
                <a:cs typeface="Times New Roman" panose="02020603050405020304" pitchFamily="18" charset="0"/>
              </a:rPr>
              <a:t> </a:t>
            </a:r>
            <a:r>
              <a:rPr lang="en-US" altLang="ja-JP" dirty="0" smtClean="0">
                <a:solidFill>
                  <a:srgbClr val="FFFF00"/>
                </a:solidFill>
                <a:latin typeface="Times New Roman" panose="02020603050405020304" pitchFamily="18" charset="0"/>
                <a:cs typeface="Times New Roman" panose="02020603050405020304" pitchFamily="18" charset="0"/>
              </a:rPr>
              <a:t>Co., Ltd.</a:t>
            </a:r>
            <a:r>
              <a:rPr lang="ja-JP" altLang="en-US" dirty="0" smtClean="0">
                <a:solidFill>
                  <a:srgbClr val="FFFF00"/>
                </a:solidFill>
                <a:latin typeface="Times New Roman" panose="02020603050405020304" pitchFamily="18" charset="0"/>
                <a:cs typeface="Times New Roman" panose="02020603050405020304" pitchFamily="18" charset="0"/>
              </a:rPr>
              <a:t>）</a:t>
            </a:r>
          </a:p>
          <a:p>
            <a:endParaRPr kumimoji="1" lang="ja-JP" altLang="en-US" dirty="0">
              <a:solidFill>
                <a:srgbClr val="FFFF00"/>
              </a:solidFill>
              <a:latin typeface="Times New Roman" panose="02020603050405020304" pitchFamily="18" charset="0"/>
              <a:cs typeface="Times New Roman" panose="02020603050405020304" pitchFamily="18" charset="0"/>
            </a:endParaRPr>
          </a:p>
        </p:txBody>
      </p:sp>
      <p:sp>
        <p:nvSpPr>
          <p:cNvPr id="4" name="スライド番号プレースホルダ 3"/>
          <p:cNvSpPr>
            <a:spLocks noGrp="1"/>
          </p:cNvSpPr>
          <p:nvPr>
            <p:ph type="sldNum" sz="quarter" idx="12"/>
          </p:nvPr>
        </p:nvSpPr>
        <p:spPr>
          <a:xfrm>
            <a:off x="7372350" y="6356351"/>
            <a:ext cx="2400300" cy="365125"/>
          </a:xfrm>
          <a:noFill/>
          <a:effectLst>
            <a:outerShdw blurRad="50800" dist="38100" dir="2700000" algn="tl" rotWithShape="0">
              <a:prstClr val="black">
                <a:alpha val="40000"/>
              </a:prstClr>
            </a:outerShdw>
          </a:effectLst>
        </p:spPr>
        <p:txBody>
          <a:bodyPr/>
          <a:lstStyle/>
          <a:p>
            <a:fld id="{943E92AF-689F-4C1D-8714-491BC44B5132}" type="slidenum">
              <a:rPr lang="en-US" altLang="ja-JP" smtClean="0">
                <a:solidFill>
                  <a:srgbClr val="FFFF00"/>
                </a:solidFill>
                <a:ea typeface="ＭＳ Ｐゴシック" charset="-128"/>
              </a:rPr>
              <a:pPr/>
              <a:t>8</a:t>
            </a:fld>
            <a:endParaRPr lang="en-US" altLang="ja-JP" dirty="0" smtClean="0">
              <a:solidFill>
                <a:srgbClr val="FFFF00"/>
              </a:solidFill>
              <a:ea typeface="ＭＳ Ｐゴシック" charset="-128"/>
            </a:endParaRPr>
          </a:p>
        </p:txBody>
      </p:sp>
    </p:spTree>
    <p:extLst>
      <p:ext uri="{BB962C8B-B14F-4D97-AF65-F5344CB8AC3E}">
        <p14:creationId xmlns:p14="http://schemas.microsoft.com/office/powerpoint/2010/main" xmlns="" val="1670600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7846" y="4"/>
            <a:ext cx="9258300" cy="561308"/>
          </a:xfrm>
        </p:spPr>
        <p:txBody>
          <a:bodyPr>
            <a:normAutofit/>
          </a:bodyPr>
          <a:lstStyle/>
          <a:p>
            <a:r>
              <a:rPr lang="en-US" altLang="ja-JP" sz="2800" dirty="0" smtClean="0">
                <a:solidFill>
                  <a:schemeClr val="bg1"/>
                </a:solidFill>
                <a:latin typeface="Times New Roman" pitchFamily="18" charset="0"/>
                <a:cs typeface="Times New Roman" pitchFamily="18" charset="0"/>
              </a:rPr>
              <a:t>Superiority</a:t>
            </a:r>
            <a:r>
              <a:rPr lang="ja-JP" altLang="en-US" sz="2800" dirty="0" smtClean="0">
                <a:solidFill>
                  <a:schemeClr val="bg1"/>
                </a:solidFill>
                <a:latin typeface="Times New Roman" pitchFamily="18" charset="0"/>
                <a:cs typeface="Times New Roman" pitchFamily="18" charset="0"/>
              </a:rPr>
              <a:t> </a:t>
            </a:r>
            <a:r>
              <a:rPr lang="en-US" altLang="ja-JP" sz="2800" dirty="0" smtClean="0">
                <a:solidFill>
                  <a:schemeClr val="bg1"/>
                </a:solidFill>
                <a:latin typeface="Times New Roman" pitchFamily="18" charset="0"/>
                <a:cs typeface="Times New Roman" pitchFamily="18" charset="0"/>
              </a:rPr>
              <a:t>of</a:t>
            </a:r>
            <a:r>
              <a:rPr lang="ja-JP" altLang="en-US" sz="2800" dirty="0" smtClean="0">
                <a:solidFill>
                  <a:schemeClr val="bg1"/>
                </a:solidFill>
                <a:latin typeface="Times New Roman" pitchFamily="18" charset="0"/>
                <a:cs typeface="Times New Roman" pitchFamily="18" charset="0"/>
              </a:rPr>
              <a:t>  </a:t>
            </a:r>
            <a:r>
              <a:rPr lang="en-US" altLang="ja-JP" sz="2800" dirty="0" err="1" smtClean="0">
                <a:solidFill>
                  <a:schemeClr val="bg1"/>
                </a:solidFill>
                <a:latin typeface="Times New Roman" pitchFamily="18" charset="0"/>
                <a:cs typeface="Times New Roman" pitchFamily="18" charset="0"/>
              </a:rPr>
              <a:t>Peracetic</a:t>
            </a:r>
            <a:r>
              <a:rPr lang="ja-JP" altLang="en-US" sz="2800" dirty="0" smtClean="0">
                <a:solidFill>
                  <a:schemeClr val="bg1"/>
                </a:solidFill>
                <a:latin typeface="Times New Roman" pitchFamily="18" charset="0"/>
                <a:cs typeface="Times New Roman" pitchFamily="18" charset="0"/>
              </a:rPr>
              <a:t> </a:t>
            </a:r>
            <a:r>
              <a:rPr lang="en-US" altLang="ja-JP" sz="2800" dirty="0" smtClean="0">
                <a:solidFill>
                  <a:schemeClr val="bg1"/>
                </a:solidFill>
                <a:latin typeface="Times New Roman" pitchFamily="18" charset="0"/>
                <a:cs typeface="Times New Roman" pitchFamily="18" charset="0"/>
              </a:rPr>
              <a:t>Acid</a:t>
            </a:r>
            <a:r>
              <a:rPr lang="ja-JP" altLang="en-US" sz="2800" dirty="0" smtClean="0">
                <a:solidFill>
                  <a:schemeClr val="bg1"/>
                </a:solidFill>
                <a:latin typeface="Times New Roman" pitchFamily="18" charset="0"/>
                <a:cs typeface="Times New Roman" pitchFamily="18" charset="0"/>
              </a:rPr>
              <a:t> </a:t>
            </a:r>
            <a:r>
              <a:rPr lang="en-US" altLang="ja-JP" sz="2800" dirty="0" smtClean="0">
                <a:solidFill>
                  <a:schemeClr val="bg1"/>
                </a:solidFill>
                <a:latin typeface="Times New Roman" pitchFamily="18" charset="0"/>
                <a:cs typeface="Times New Roman" pitchFamily="18" charset="0"/>
              </a:rPr>
              <a:t>Vapor</a:t>
            </a:r>
            <a:endParaRPr kumimoji="1" lang="ja-JP" altLang="en-US" sz="2800" dirty="0">
              <a:solidFill>
                <a:schemeClr val="bg1"/>
              </a:solidFill>
              <a:latin typeface="Times New Roman" pitchFamily="18" charset="0"/>
              <a:cs typeface="Times New Roman" pitchFamily="18" charset="0"/>
            </a:endParaRPr>
          </a:p>
        </p:txBody>
      </p:sp>
      <p:graphicFrame>
        <p:nvGraphicFramePr>
          <p:cNvPr id="4" name="コンテンツ プレースホルダ 3"/>
          <p:cNvGraphicFramePr>
            <a:graphicFrameLocks noGrp="1"/>
          </p:cNvGraphicFramePr>
          <p:nvPr>
            <p:ph idx="1"/>
          </p:nvPr>
        </p:nvGraphicFramePr>
        <p:xfrm>
          <a:off x="318964" y="997790"/>
          <a:ext cx="9649071" cy="4851400"/>
        </p:xfrm>
        <a:graphic>
          <a:graphicData uri="http://schemas.openxmlformats.org/drawingml/2006/table">
            <a:tbl>
              <a:tblPr firstRow="1" bandRow="1">
                <a:tableStyleId>{2D5ABB26-0587-4C30-8999-92F81FD0307C}</a:tableStyleId>
              </a:tblPr>
              <a:tblGrid>
                <a:gridCol w="2376264"/>
                <a:gridCol w="1728192"/>
                <a:gridCol w="548477"/>
                <a:gridCol w="750473"/>
                <a:gridCol w="1125710"/>
                <a:gridCol w="825520"/>
                <a:gridCol w="2294435"/>
              </a:tblGrid>
              <a:tr h="370840">
                <a:tc>
                  <a:txBody>
                    <a:bodyPr/>
                    <a:lstStyle/>
                    <a:p>
                      <a:pPr algn="ctr"/>
                      <a:r>
                        <a:rPr kumimoji="1" lang="en-US" altLang="ja-JP" sz="1800" b="0" i="1" dirty="0" smtClean="0">
                          <a:solidFill>
                            <a:srgbClr val="FFFF00"/>
                          </a:solidFill>
                          <a:latin typeface="Times New Roman" pitchFamily="18" charset="0"/>
                          <a:cs typeface="Times New Roman" pitchFamily="18" charset="0"/>
                        </a:rPr>
                        <a:t>Chemical</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b="0" i="1" dirty="0" smtClean="0">
                          <a:solidFill>
                            <a:srgbClr val="FFFF00"/>
                          </a:solidFill>
                          <a:latin typeface="Times New Roman" pitchFamily="18" charset="0"/>
                          <a:cs typeface="Times New Roman" pitchFamily="18" charset="0"/>
                        </a:rPr>
                        <a:t>Organism</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b="0" i="1" dirty="0" smtClean="0">
                          <a:solidFill>
                            <a:srgbClr val="FFFF00"/>
                          </a:solidFill>
                          <a:latin typeface="Times New Roman" pitchFamily="18" charset="0"/>
                          <a:cs typeface="Times New Roman" pitchFamily="18" charset="0"/>
                        </a:rPr>
                        <a:t>Kill</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b="0" i="1" dirty="0" smtClean="0">
                          <a:solidFill>
                            <a:srgbClr val="FFFF00"/>
                          </a:solidFill>
                          <a:latin typeface="Times New Roman" pitchFamily="18" charset="0"/>
                          <a:cs typeface="Times New Roman" pitchFamily="18" charset="0"/>
                        </a:rPr>
                        <a:t>Time</a:t>
                      </a:r>
                    </a:p>
                    <a:p>
                      <a:pPr algn="ctr"/>
                      <a:r>
                        <a:rPr kumimoji="1" lang="en-US" altLang="ja-JP" sz="1800" b="0" i="1" dirty="0" smtClean="0">
                          <a:solidFill>
                            <a:srgbClr val="FFFF00"/>
                          </a:solidFill>
                          <a:latin typeface="Times New Roman" pitchFamily="18" charset="0"/>
                          <a:cs typeface="Times New Roman" pitchFamily="18" charset="0"/>
                        </a:rPr>
                        <a:t> (h)</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b="0" i="1" dirty="0" smtClean="0">
                          <a:solidFill>
                            <a:srgbClr val="FFFF00"/>
                          </a:solidFill>
                          <a:latin typeface="Times New Roman" pitchFamily="18" charset="0"/>
                          <a:cs typeface="Times New Roman" pitchFamily="18" charset="0"/>
                        </a:rPr>
                        <a:t>Conc.</a:t>
                      </a:r>
                    </a:p>
                    <a:p>
                      <a:pPr algn="ctr"/>
                      <a:r>
                        <a:rPr kumimoji="1" lang="en-US" altLang="ja-JP" sz="1800" b="0" i="1" dirty="0" smtClean="0">
                          <a:solidFill>
                            <a:srgbClr val="FFFF00"/>
                          </a:solidFill>
                          <a:latin typeface="Times New Roman" pitchFamily="18" charset="0"/>
                          <a:cs typeface="Times New Roman" pitchFamily="18" charset="0"/>
                        </a:rPr>
                        <a:t> (% w/v)</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b="0" i="1" dirty="0" smtClean="0">
                          <a:solidFill>
                            <a:srgbClr val="FFFF00"/>
                          </a:solidFill>
                          <a:latin typeface="Times New Roman" pitchFamily="18" charset="0"/>
                          <a:cs typeface="Times New Roman" pitchFamily="18" charset="0"/>
                        </a:rPr>
                        <a:t>Temp.</a:t>
                      </a:r>
                    </a:p>
                    <a:p>
                      <a:pPr algn="ctr"/>
                      <a:r>
                        <a:rPr kumimoji="1" lang="en-US" altLang="ja-JP" sz="1800" b="0" i="1" dirty="0" smtClean="0">
                          <a:solidFill>
                            <a:srgbClr val="FFFF00"/>
                          </a:solidFill>
                          <a:latin typeface="Times New Roman" pitchFamily="18" charset="0"/>
                          <a:cs typeface="Times New Roman" pitchFamily="18" charset="0"/>
                        </a:rPr>
                        <a:t> (ºC)</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b="0" i="1" dirty="0" err="1" smtClean="0">
                          <a:solidFill>
                            <a:srgbClr val="FFFF00"/>
                          </a:solidFill>
                          <a:latin typeface="Times New Roman" pitchFamily="18" charset="0"/>
                          <a:cs typeface="Times New Roman" pitchFamily="18" charset="0"/>
                        </a:rPr>
                        <a:t>Reerencef</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kumimoji="1" lang="en-US" altLang="ja-JP" sz="1800" b="0" dirty="0" smtClean="0">
                          <a:solidFill>
                            <a:srgbClr val="FFC000"/>
                          </a:solidFill>
                          <a:latin typeface="Times New Roman" pitchFamily="18" charset="0"/>
                          <a:cs typeface="Times New Roman" pitchFamily="18" charset="0"/>
                        </a:rPr>
                        <a:t>Peracetic acid vapor</a:t>
                      </a:r>
                      <a:endParaRPr kumimoji="1" lang="ja-JP" altLang="en-US" sz="1800" b="0" dirty="0">
                        <a:solidFill>
                          <a:srgbClr val="FFC0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kumimoji="1" lang="en-US" altLang="ja-JP" sz="1800" b="0" i="1" dirty="0" smtClean="0">
                          <a:solidFill>
                            <a:srgbClr val="FFC000"/>
                          </a:solidFill>
                          <a:latin typeface="Times New Roman" pitchFamily="18" charset="0"/>
                          <a:cs typeface="Times New Roman" pitchFamily="18" charset="0"/>
                        </a:rPr>
                        <a:t>B. Subtilis </a:t>
                      </a:r>
                      <a:r>
                        <a:rPr kumimoji="1" lang="en-US" altLang="ja-JP" sz="1800" b="0" dirty="0" smtClean="0">
                          <a:solidFill>
                            <a:srgbClr val="FFC000"/>
                          </a:solidFill>
                          <a:latin typeface="Times New Roman" pitchFamily="18" charset="0"/>
                          <a:cs typeface="Times New Roman" pitchFamily="18" charset="0"/>
                        </a:rPr>
                        <a:t>var. </a:t>
                      </a:r>
                      <a:r>
                        <a:rPr kumimoji="1" lang="en-US" altLang="ja-JP" sz="1800" b="0" i="1" dirty="0" err="1" smtClean="0">
                          <a:solidFill>
                            <a:srgbClr val="FFC000"/>
                          </a:solidFill>
                          <a:latin typeface="Times New Roman" pitchFamily="18" charset="0"/>
                          <a:cs typeface="Times New Roman" pitchFamily="18" charset="0"/>
                        </a:rPr>
                        <a:t>niger</a:t>
                      </a:r>
                      <a:endParaRPr kumimoji="1" lang="ja-JP" altLang="en-US" sz="1800" b="0" i="1" dirty="0">
                        <a:solidFill>
                          <a:srgbClr val="FFC0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C000"/>
                          </a:solidFill>
                          <a:latin typeface="Times New Roman" pitchFamily="18" charset="0"/>
                          <a:cs typeface="Times New Roman" pitchFamily="18" charset="0"/>
                        </a:rPr>
                        <a:t>10</a:t>
                      </a:r>
                      <a:r>
                        <a:rPr kumimoji="1" lang="en-US" altLang="ja-JP" sz="1800" b="0" baseline="30000" dirty="0" smtClean="0">
                          <a:solidFill>
                            <a:srgbClr val="FFC000"/>
                          </a:solidFill>
                          <a:latin typeface="Times New Roman" pitchFamily="18" charset="0"/>
                          <a:cs typeface="Times New Roman" pitchFamily="18" charset="0"/>
                        </a:rPr>
                        <a:t>5</a:t>
                      </a:r>
                      <a:endParaRPr kumimoji="1" lang="ja-JP" altLang="en-US" sz="1800" b="0" baseline="30000" dirty="0">
                        <a:solidFill>
                          <a:srgbClr val="FFC0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C000"/>
                          </a:solidFill>
                          <a:latin typeface="Times New Roman" pitchFamily="18" charset="0"/>
                          <a:cs typeface="Times New Roman" pitchFamily="18" charset="0"/>
                        </a:rPr>
                        <a:t>0.02</a:t>
                      </a:r>
                      <a:endParaRPr kumimoji="1" lang="ja-JP" altLang="en-US" sz="1800" b="0" dirty="0">
                        <a:solidFill>
                          <a:srgbClr val="FFC0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C000"/>
                          </a:solidFill>
                          <a:latin typeface="Times New Roman" pitchFamily="18" charset="0"/>
                          <a:cs typeface="Times New Roman" pitchFamily="18" charset="0"/>
                        </a:rPr>
                        <a:t>0.0001</a:t>
                      </a:r>
                      <a:endParaRPr kumimoji="1" lang="ja-JP" altLang="en-US" sz="1800" b="0" dirty="0">
                        <a:solidFill>
                          <a:srgbClr val="FFC0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C000"/>
                          </a:solidFill>
                          <a:latin typeface="Times New Roman" pitchFamily="18" charset="0"/>
                          <a:cs typeface="Times New Roman" pitchFamily="18" charset="0"/>
                        </a:rPr>
                        <a:t>25</a:t>
                      </a:r>
                      <a:endParaRPr kumimoji="1" lang="ja-JP" altLang="en-US" sz="1800" b="0" dirty="0">
                        <a:solidFill>
                          <a:srgbClr val="FFC0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kumimoji="1" lang="en-US" altLang="ja-JP" sz="1800" b="0" dirty="0" err="1" smtClean="0">
                          <a:solidFill>
                            <a:srgbClr val="FFC000"/>
                          </a:solidFill>
                          <a:latin typeface="Times New Roman" pitchFamily="18" charset="0"/>
                          <a:cs typeface="Times New Roman" pitchFamily="18" charset="0"/>
                        </a:rPr>
                        <a:t>Portner</a:t>
                      </a:r>
                      <a:r>
                        <a:rPr kumimoji="1" lang="en-US" altLang="ja-JP" sz="1800" b="0" dirty="0" smtClean="0">
                          <a:solidFill>
                            <a:srgbClr val="FFC000"/>
                          </a:solidFill>
                          <a:latin typeface="Times New Roman" pitchFamily="18" charset="0"/>
                          <a:cs typeface="Times New Roman" pitchFamily="18" charset="0"/>
                        </a:rPr>
                        <a:t> and Hoffman (1968)</a:t>
                      </a:r>
                      <a:endParaRPr kumimoji="1" lang="ja-JP" altLang="en-US" sz="1800" b="0" dirty="0">
                        <a:solidFill>
                          <a:srgbClr val="FFC000"/>
                        </a:solidFill>
                        <a:latin typeface="Times New Roman" pitchFamily="18" charset="0"/>
                        <a:cs typeface="Times New Roman" pitchFamily="18" charset="0"/>
                      </a:endParaRPr>
                    </a:p>
                  </a:txBody>
                  <a:tcPr anchor="ctr">
                    <a:lnL>
                      <a:noFill/>
                    </a:lnL>
                    <a:lnR>
                      <a:noFill/>
                    </a:lnR>
                    <a:lnT w="28575"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r>
                        <a:rPr kumimoji="1" lang="en-US" altLang="ja-JP" sz="1800" b="0" dirty="0" smtClean="0">
                          <a:solidFill>
                            <a:srgbClr val="FFFF00"/>
                          </a:solidFill>
                          <a:latin typeface="Times New Roman" pitchFamily="18" charset="0"/>
                          <a:cs typeface="Times New Roman" pitchFamily="18" charset="0"/>
                        </a:rPr>
                        <a:t>Ethylene oxide</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kumimoji="1" lang="en-US" altLang="ja-JP" sz="1800" b="0" i="1" dirty="0" smtClean="0">
                          <a:solidFill>
                            <a:srgbClr val="FFFF00"/>
                          </a:solidFill>
                          <a:latin typeface="Times New Roman" pitchFamily="18" charset="0"/>
                          <a:cs typeface="Times New Roman" pitchFamily="18" charset="0"/>
                        </a:rPr>
                        <a:t>B. Subtilis </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10</a:t>
                      </a:r>
                      <a:r>
                        <a:rPr kumimoji="1" lang="en-US" altLang="ja-JP" sz="1800" b="0" baseline="30000" dirty="0" smtClean="0">
                          <a:solidFill>
                            <a:srgbClr val="FFFF00"/>
                          </a:solidFill>
                          <a:latin typeface="Times New Roman" pitchFamily="18" charset="0"/>
                          <a:cs typeface="Times New Roman" pitchFamily="18" charset="0"/>
                        </a:rPr>
                        <a:t>2</a:t>
                      </a:r>
                      <a:endParaRPr kumimoji="1" lang="ja-JP" altLang="en-US" sz="1800" b="0" baseline="3000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0.7</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0.07</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40</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kumimoji="1" lang="en-US" altLang="ja-JP" sz="1800" b="0" dirty="0" err="1" smtClean="0">
                          <a:solidFill>
                            <a:srgbClr val="FFFF00"/>
                          </a:solidFill>
                          <a:latin typeface="Times New Roman" pitchFamily="18" charset="0"/>
                          <a:cs typeface="Times New Roman" pitchFamily="18" charset="0"/>
                        </a:rPr>
                        <a:t>Marletta</a:t>
                      </a:r>
                      <a:r>
                        <a:rPr kumimoji="1" lang="en-US" altLang="ja-JP" sz="1800" b="0" dirty="0" smtClean="0">
                          <a:solidFill>
                            <a:srgbClr val="FFFF00"/>
                          </a:solidFill>
                          <a:latin typeface="Times New Roman" pitchFamily="18" charset="0"/>
                          <a:cs typeface="Times New Roman" pitchFamily="18" charset="0"/>
                        </a:rPr>
                        <a:t> and </a:t>
                      </a:r>
                      <a:r>
                        <a:rPr kumimoji="1" lang="en-US" altLang="ja-JP" sz="1800" b="0" dirty="0" err="1" smtClean="0">
                          <a:solidFill>
                            <a:srgbClr val="FFFF00"/>
                          </a:solidFill>
                          <a:latin typeface="Times New Roman" pitchFamily="18" charset="0"/>
                          <a:cs typeface="Times New Roman" pitchFamily="18" charset="0"/>
                        </a:rPr>
                        <a:t>Stumb</a:t>
                      </a:r>
                      <a:r>
                        <a:rPr kumimoji="1" lang="en-US" altLang="ja-JP" sz="1800" b="0" dirty="0" smtClean="0">
                          <a:solidFill>
                            <a:srgbClr val="FFFF00"/>
                          </a:solidFill>
                          <a:latin typeface="Times New Roman" pitchFamily="18" charset="0"/>
                          <a:cs typeface="Times New Roman" pitchFamily="18" charset="0"/>
                        </a:rPr>
                        <a:t> (1970)</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r>
              <a:tr h="370840">
                <a:tc>
                  <a:txBody>
                    <a:bodyPr/>
                    <a:lstStyle/>
                    <a:p>
                      <a:r>
                        <a:rPr kumimoji="1" lang="en-US" altLang="ja-JP" sz="1800" b="0" dirty="0" smtClean="0">
                          <a:solidFill>
                            <a:srgbClr val="FFFF00"/>
                          </a:solidFill>
                          <a:latin typeface="Times New Roman" pitchFamily="18" charset="0"/>
                          <a:cs typeface="Times New Roman" pitchFamily="18" charset="0"/>
                        </a:rPr>
                        <a:t>Hydrogen</a:t>
                      </a:r>
                      <a:r>
                        <a:rPr kumimoji="1" lang="en-US" altLang="ja-JP" sz="1800" b="0" baseline="0" dirty="0" smtClean="0">
                          <a:solidFill>
                            <a:srgbClr val="FFFF00"/>
                          </a:solidFill>
                          <a:latin typeface="Times New Roman" pitchFamily="18" charset="0"/>
                          <a:cs typeface="Times New Roman" pitchFamily="18" charset="0"/>
                        </a:rPr>
                        <a:t> peroxide</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kumimoji="1" lang="en-US" altLang="ja-JP" sz="1800" b="0" i="1" dirty="0" smtClean="0">
                          <a:solidFill>
                            <a:srgbClr val="FFFF00"/>
                          </a:solidFill>
                          <a:latin typeface="Times New Roman" pitchFamily="18" charset="0"/>
                          <a:cs typeface="Times New Roman" pitchFamily="18" charset="0"/>
                        </a:rPr>
                        <a:t>B. Subtilis </a:t>
                      </a:r>
                      <a:r>
                        <a:rPr kumimoji="1" lang="en-US" altLang="ja-JP" sz="1800" b="0" dirty="0" smtClean="0">
                          <a:solidFill>
                            <a:srgbClr val="FFFF00"/>
                          </a:solidFill>
                          <a:latin typeface="Times New Roman" pitchFamily="18" charset="0"/>
                          <a:cs typeface="Times New Roman" pitchFamily="18" charset="0"/>
                        </a:rPr>
                        <a:t>var. </a:t>
                      </a:r>
                      <a:r>
                        <a:rPr kumimoji="1" lang="en-US" altLang="ja-JP" sz="1800" b="0" i="1" dirty="0" err="1" smtClean="0">
                          <a:solidFill>
                            <a:srgbClr val="FFFF00"/>
                          </a:solidFill>
                          <a:latin typeface="Times New Roman" pitchFamily="18" charset="0"/>
                          <a:cs typeface="Times New Roman" pitchFamily="18" charset="0"/>
                        </a:rPr>
                        <a:t>globiggi</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10</a:t>
                      </a:r>
                      <a:r>
                        <a:rPr kumimoji="1" lang="en-US" altLang="ja-JP" sz="1800" b="0" baseline="30000" dirty="0" smtClean="0">
                          <a:solidFill>
                            <a:srgbClr val="FFFF00"/>
                          </a:solidFill>
                          <a:latin typeface="Times New Roman" pitchFamily="18" charset="0"/>
                          <a:cs typeface="Times New Roman" pitchFamily="18" charset="0"/>
                        </a:rPr>
                        <a:t>3</a:t>
                      </a:r>
                      <a:endParaRPr kumimoji="1" lang="ja-JP" altLang="en-US" sz="1800" b="0" baseline="3000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0.17</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25.8</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24</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kumimoji="1" lang="en-US" altLang="ja-JP" sz="1800" b="0" dirty="0" smtClean="0">
                          <a:solidFill>
                            <a:srgbClr val="FFFF00"/>
                          </a:solidFill>
                          <a:latin typeface="Times New Roman" pitchFamily="18" charset="0"/>
                          <a:cs typeface="Times New Roman" pitchFamily="18" charset="0"/>
                        </a:rPr>
                        <a:t>Toledo et al. (1973)</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r>
              <a:tr h="370840">
                <a:tc>
                  <a:txBody>
                    <a:bodyPr/>
                    <a:lstStyle/>
                    <a:p>
                      <a:r>
                        <a:rPr kumimoji="1" lang="en-US" altLang="ja-JP" sz="1800" b="0" dirty="0" err="1" smtClean="0">
                          <a:solidFill>
                            <a:srgbClr val="FFFF00"/>
                          </a:solidFill>
                          <a:latin typeface="Times New Roman" pitchFamily="18" charset="0"/>
                          <a:cs typeface="Times New Roman" pitchFamily="18" charset="0"/>
                        </a:rPr>
                        <a:t>Hypochlorous</a:t>
                      </a:r>
                      <a:r>
                        <a:rPr kumimoji="1" lang="en-US" altLang="ja-JP" sz="1800" b="0" dirty="0" smtClean="0">
                          <a:solidFill>
                            <a:srgbClr val="FFFF00"/>
                          </a:solidFill>
                          <a:latin typeface="Times New Roman" pitchFamily="18" charset="0"/>
                          <a:cs typeface="Times New Roman" pitchFamily="18" charset="0"/>
                        </a:rPr>
                        <a:t> acid</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kumimoji="1" lang="en-US" altLang="ja-JP" sz="1800" b="0" i="1" dirty="0" smtClean="0">
                          <a:solidFill>
                            <a:srgbClr val="FFFF00"/>
                          </a:solidFill>
                          <a:latin typeface="Times New Roman" pitchFamily="18" charset="0"/>
                          <a:cs typeface="Times New Roman" pitchFamily="18" charset="0"/>
                        </a:rPr>
                        <a:t>B. Subtilis </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10</a:t>
                      </a:r>
                      <a:r>
                        <a:rPr kumimoji="1" lang="en-US" altLang="ja-JP" sz="1800" b="0" baseline="30000" dirty="0" smtClean="0">
                          <a:solidFill>
                            <a:srgbClr val="FFFF00"/>
                          </a:solidFill>
                          <a:latin typeface="Times New Roman" pitchFamily="18" charset="0"/>
                          <a:cs typeface="Times New Roman" pitchFamily="18" charset="0"/>
                        </a:rPr>
                        <a:t>3</a:t>
                      </a:r>
                      <a:endParaRPr kumimoji="1" lang="ja-JP" altLang="en-US" sz="1800" b="0" baseline="3000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2.0</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0.01†</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10</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kumimoji="1" lang="en-US" altLang="ja-JP" sz="1800" b="0" dirty="0" smtClean="0">
                          <a:solidFill>
                            <a:srgbClr val="FFFF00"/>
                          </a:solidFill>
                          <a:latin typeface="Times New Roman" pitchFamily="18" charset="0"/>
                          <a:cs typeface="Times New Roman" pitchFamily="18" charset="0"/>
                        </a:rPr>
                        <a:t>Dye and Mead (1972)</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r>
              <a:tr h="370840">
                <a:tc>
                  <a:txBody>
                    <a:bodyPr/>
                    <a:lstStyle/>
                    <a:p>
                      <a:r>
                        <a:rPr kumimoji="1" lang="en-US" altLang="ja-JP" sz="1800" b="0" dirty="0" err="1" smtClean="0">
                          <a:solidFill>
                            <a:srgbClr val="FFFF00"/>
                          </a:solidFill>
                          <a:latin typeface="Times New Roman" pitchFamily="18" charset="0"/>
                          <a:cs typeface="Times New Roman" pitchFamily="18" charset="0"/>
                        </a:rPr>
                        <a:t>Glutaraldehyde</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kumimoji="1" lang="en-US" altLang="ja-JP" sz="1800" b="0" i="1" dirty="0" smtClean="0">
                          <a:solidFill>
                            <a:srgbClr val="FFFF00"/>
                          </a:solidFill>
                          <a:latin typeface="Times New Roman" pitchFamily="18" charset="0"/>
                          <a:cs typeface="Times New Roman" pitchFamily="18" charset="0"/>
                        </a:rPr>
                        <a:t>B. </a:t>
                      </a:r>
                      <a:r>
                        <a:rPr kumimoji="1" lang="en-US" altLang="ja-JP" sz="1800" b="0" i="1" dirty="0" err="1" smtClean="0">
                          <a:solidFill>
                            <a:srgbClr val="FFFF00"/>
                          </a:solidFill>
                          <a:latin typeface="Times New Roman" pitchFamily="18" charset="0"/>
                          <a:cs typeface="Times New Roman" pitchFamily="18" charset="0"/>
                        </a:rPr>
                        <a:t>pumilis</a:t>
                      </a:r>
                      <a:r>
                        <a:rPr kumimoji="1" lang="en-US" altLang="ja-JP" sz="1800" b="0" i="1" dirty="0" smtClean="0">
                          <a:solidFill>
                            <a:srgbClr val="FFFF00"/>
                          </a:solidFill>
                          <a:latin typeface="Times New Roman" pitchFamily="18" charset="0"/>
                          <a:cs typeface="Times New Roman" pitchFamily="18" charset="0"/>
                        </a:rPr>
                        <a:t> </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10</a:t>
                      </a:r>
                      <a:r>
                        <a:rPr kumimoji="1" lang="en-US" altLang="ja-JP" sz="1800" b="0" baseline="30000" dirty="0" smtClean="0">
                          <a:solidFill>
                            <a:srgbClr val="FFFF00"/>
                          </a:solidFill>
                          <a:latin typeface="Times New Roman" pitchFamily="18" charset="0"/>
                          <a:cs typeface="Times New Roman" pitchFamily="18" charset="0"/>
                        </a:rPr>
                        <a:t>3</a:t>
                      </a:r>
                      <a:endParaRPr kumimoji="1" lang="ja-JP" altLang="en-US" sz="1800" b="0" baseline="3000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0.5</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2.0</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37</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kumimoji="1" lang="en-US" altLang="ja-JP" sz="1800" b="0" dirty="0" smtClean="0">
                          <a:solidFill>
                            <a:srgbClr val="FFFF00"/>
                          </a:solidFill>
                          <a:latin typeface="Times New Roman" pitchFamily="18" charset="0"/>
                          <a:cs typeface="Times New Roman" pitchFamily="18" charset="0"/>
                        </a:rPr>
                        <a:t>Thomas and Russell (1974)</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r>
              <a:tr h="370840">
                <a:tc>
                  <a:txBody>
                    <a:bodyPr/>
                    <a:lstStyle/>
                    <a:p>
                      <a:r>
                        <a:rPr kumimoji="1" lang="en-US" altLang="ja-JP" sz="1800" b="0" dirty="0" smtClean="0">
                          <a:solidFill>
                            <a:srgbClr val="FFFF00"/>
                          </a:solidFill>
                          <a:latin typeface="Times New Roman" pitchFamily="18" charset="0"/>
                          <a:cs typeface="Times New Roman" pitchFamily="18" charset="0"/>
                        </a:rPr>
                        <a:t>Formaldehyde</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kumimoji="1" lang="en-US" altLang="ja-JP" sz="1800" b="0" i="1" dirty="0" smtClean="0">
                          <a:solidFill>
                            <a:srgbClr val="FFFF00"/>
                          </a:solidFill>
                          <a:latin typeface="Times New Roman" pitchFamily="18" charset="0"/>
                          <a:cs typeface="Times New Roman" pitchFamily="18" charset="0"/>
                        </a:rPr>
                        <a:t>B. Subtilis </a:t>
                      </a:r>
                      <a:r>
                        <a:rPr kumimoji="1" lang="en-US" altLang="ja-JP" sz="1800" b="0" dirty="0" smtClean="0">
                          <a:solidFill>
                            <a:srgbClr val="FFFF00"/>
                          </a:solidFill>
                          <a:latin typeface="Times New Roman" pitchFamily="18" charset="0"/>
                          <a:cs typeface="Times New Roman" pitchFamily="18" charset="0"/>
                        </a:rPr>
                        <a:t>var. </a:t>
                      </a:r>
                      <a:r>
                        <a:rPr kumimoji="1" lang="en-US" altLang="ja-JP" sz="1800" b="0" i="1" dirty="0" err="1" smtClean="0">
                          <a:solidFill>
                            <a:srgbClr val="FFFF00"/>
                          </a:solidFill>
                          <a:latin typeface="Times New Roman" pitchFamily="18" charset="0"/>
                          <a:cs typeface="Times New Roman" pitchFamily="18" charset="0"/>
                        </a:rPr>
                        <a:t>niger</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10</a:t>
                      </a:r>
                      <a:r>
                        <a:rPr kumimoji="1" lang="en-US" altLang="ja-JP" sz="1800" b="0" baseline="30000" dirty="0" smtClean="0">
                          <a:solidFill>
                            <a:srgbClr val="FFFF00"/>
                          </a:solidFill>
                          <a:latin typeface="Times New Roman" pitchFamily="18" charset="0"/>
                          <a:cs typeface="Times New Roman" pitchFamily="18" charset="0"/>
                        </a:rPr>
                        <a:t>3</a:t>
                      </a:r>
                      <a:endParaRPr kumimoji="1" lang="ja-JP" altLang="en-US" sz="1800" b="0" baseline="3000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1.5</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1.0</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40</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kumimoji="1" lang="en-US" altLang="ja-JP" sz="1800" b="0" dirty="0" smtClean="0">
                          <a:solidFill>
                            <a:srgbClr val="FFFF00"/>
                          </a:solidFill>
                          <a:latin typeface="Times New Roman" pitchFamily="18" charset="0"/>
                          <a:cs typeface="Times New Roman" pitchFamily="18" charset="0"/>
                        </a:rPr>
                        <a:t>Trujillo and David (1972)</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r>
              <a:tr h="370840">
                <a:tc>
                  <a:txBody>
                    <a:bodyPr/>
                    <a:lstStyle/>
                    <a:p>
                      <a:r>
                        <a:rPr kumimoji="1" lang="en-US" altLang="ja-JP" sz="1800" b="0" dirty="0" smtClean="0">
                          <a:solidFill>
                            <a:srgbClr val="FFFF00"/>
                          </a:solidFill>
                          <a:latin typeface="Times New Roman" pitchFamily="18" charset="0"/>
                          <a:cs typeface="Times New Roman" pitchFamily="18" charset="0"/>
                        </a:rPr>
                        <a:t>Iodine</a:t>
                      </a:r>
                      <a:r>
                        <a:rPr kumimoji="1" lang="en-US" altLang="ja-JP" sz="1800" b="0" baseline="0" dirty="0" smtClean="0">
                          <a:solidFill>
                            <a:srgbClr val="FFFF00"/>
                          </a:solidFill>
                          <a:latin typeface="Times New Roman" pitchFamily="18" charset="0"/>
                          <a:cs typeface="Times New Roman" pitchFamily="18" charset="0"/>
                        </a:rPr>
                        <a:t> (as </a:t>
                      </a:r>
                      <a:r>
                        <a:rPr kumimoji="1" lang="en-US" altLang="ja-JP" sz="1800" b="0" baseline="0" dirty="0" err="1" smtClean="0">
                          <a:solidFill>
                            <a:srgbClr val="FFFF00"/>
                          </a:solidFill>
                          <a:latin typeface="Times New Roman" pitchFamily="18" charset="0"/>
                          <a:cs typeface="Times New Roman" pitchFamily="18" charset="0"/>
                        </a:rPr>
                        <a:t>iodophor</a:t>
                      </a:r>
                      <a:r>
                        <a:rPr kumimoji="1" lang="en-US" altLang="ja-JP" sz="1800" b="0" baseline="0" dirty="0" smtClean="0">
                          <a:solidFill>
                            <a:srgbClr val="FFFF00"/>
                          </a:solidFill>
                          <a:latin typeface="Times New Roman" pitchFamily="18" charset="0"/>
                          <a:cs typeface="Times New Roman" pitchFamily="18" charset="0"/>
                        </a:rPr>
                        <a:t>)</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b="0" i="1" dirty="0" smtClean="0">
                          <a:solidFill>
                            <a:srgbClr val="FFFF00"/>
                          </a:solidFill>
                          <a:latin typeface="Times New Roman" pitchFamily="18" charset="0"/>
                          <a:cs typeface="Times New Roman" pitchFamily="18" charset="0"/>
                        </a:rPr>
                        <a:t>B. Subtilis </a:t>
                      </a:r>
                      <a:endParaRPr kumimoji="1" lang="ja-JP" altLang="en-US" sz="1800" b="0" i="1" dirty="0">
                        <a:solidFill>
                          <a:srgbClr val="FFFF00"/>
                        </a:solidFill>
                        <a:latin typeface="Times New Roman" pitchFamily="18" charset="0"/>
                        <a:cs typeface="Times New Roman" pitchFamily="18" charset="0"/>
                      </a:endParaRPr>
                    </a:p>
                  </a:txBody>
                  <a:tcPr anchor="ctr">
                    <a:lnL>
                      <a:noFill/>
                    </a:lnL>
                    <a:lnR>
                      <a:noFill/>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10</a:t>
                      </a:r>
                      <a:r>
                        <a:rPr kumimoji="1" lang="en-US" altLang="ja-JP" sz="1800" b="0" baseline="30000" dirty="0" smtClean="0">
                          <a:solidFill>
                            <a:srgbClr val="FFFF00"/>
                          </a:solidFill>
                          <a:latin typeface="Times New Roman" pitchFamily="18" charset="0"/>
                          <a:cs typeface="Times New Roman" pitchFamily="18" charset="0"/>
                        </a:rPr>
                        <a:t>2</a:t>
                      </a:r>
                      <a:endParaRPr kumimoji="1" lang="ja-JP" altLang="en-US" sz="1800" b="0" baseline="30000" dirty="0">
                        <a:solidFill>
                          <a:srgbClr val="FFFF00"/>
                        </a:solidFill>
                        <a:latin typeface="Times New Roman" pitchFamily="18" charset="0"/>
                        <a:cs typeface="Times New Roman" pitchFamily="18" charset="0"/>
                      </a:endParaRPr>
                    </a:p>
                  </a:txBody>
                  <a:tcPr anchor="ctr">
                    <a:lnL>
                      <a:noFill/>
                    </a:lnL>
                    <a:lnR>
                      <a:noFill/>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&gt;4.0</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0.08</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b="0" dirty="0" smtClean="0">
                          <a:solidFill>
                            <a:srgbClr val="FFFF00"/>
                          </a:solidFill>
                          <a:latin typeface="Times New Roman" pitchFamily="18" charset="0"/>
                          <a:cs typeface="Times New Roman" pitchFamily="18" charset="0"/>
                        </a:rPr>
                        <a:t>21</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b="0" dirty="0" smtClean="0">
                          <a:solidFill>
                            <a:srgbClr val="FFFF00"/>
                          </a:solidFill>
                          <a:latin typeface="Times New Roman" pitchFamily="18" charset="0"/>
                          <a:cs typeface="Times New Roman" pitchFamily="18" charset="0"/>
                        </a:rPr>
                        <a:t>Cousins and Allan (1967)</a:t>
                      </a:r>
                      <a:endParaRPr kumimoji="1" lang="ja-JP" altLang="en-US" sz="1800" b="0" dirty="0">
                        <a:solidFill>
                          <a:srgbClr val="FFFF00"/>
                        </a:solidFill>
                        <a:latin typeface="Times New Roman" pitchFamily="18" charset="0"/>
                        <a:cs typeface="Times New Roman" pitchFamily="18" charset="0"/>
                      </a:endParaRPr>
                    </a:p>
                  </a:txBody>
                  <a:tcPr anchor="ctr">
                    <a:lnL>
                      <a:noFill/>
                    </a:lnL>
                    <a:lnR>
                      <a:noFill/>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テキスト ボックス 4"/>
          <p:cNvSpPr txBox="1"/>
          <p:nvPr/>
        </p:nvSpPr>
        <p:spPr>
          <a:xfrm>
            <a:off x="2054975" y="483880"/>
            <a:ext cx="6110865" cy="523220"/>
          </a:xfrm>
          <a:prstGeom prst="rect">
            <a:avLst/>
          </a:prstGeom>
          <a:noFill/>
        </p:spPr>
        <p:txBody>
          <a:bodyPr wrap="square" rtlCol="0">
            <a:spAutoFit/>
          </a:bodyPr>
          <a:lstStyle/>
          <a:p>
            <a:pPr algn="ctr"/>
            <a:r>
              <a:rPr kumimoji="1" lang="en-US" altLang="ja-JP" sz="2800" dirty="0" smtClean="0">
                <a:solidFill>
                  <a:schemeClr val="bg1"/>
                </a:solidFill>
                <a:latin typeface="Times New Roman" pitchFamily="18" charset="0"/>
                <a:cs typeface="Times New Roman" pitchFamily="18" charset="0"/>
              </a:rPr>
              <a:t>Resistance of Spores to Chemicals </a:t>
            </a:r>
            <a:endParaRPr kumimoji="1" lang="ja-JP" altLang="en-US" sz="2800" dirty="0">
              <a:solidFill>
                <a:schemeClr val="bg1"/>
              </a:solidFill>
              <a:latin typeface="Times New Roman" pitchFamily="18" charset="0"/>
              <a:cs typeface="Times New Roman" pitchFamily="18" charset="0"/>
            </a:endParaRPr>
          </a:p>
        </p:txBody>
      </p:sp>
      <p:sp>
        <p:nvSpPr>
          <p:cNvPr id="8" name="テキスト ボックス 7"/>
          <p:cNvSpPr txBox="1"/>
          <p:nvPr/>
        </p:nvSpPr>
        <p:spPr>
          <a:xfrm>
            <a:off x="79512" y="5756638"/>
            <a:ext cx="10287000" cy="923330"/>
          </a:xfrm>
          <a:prstGeom prst="rect">
            <a:avLst/>
          </a:prstGeom>
          <a:noFill/>
        </p:spPr>
        <p:txBody>
          <a:bodyPr wrap="square" rtlCol="0">
            <a:spAutoFit/>
          </a:bodyPr>
          <a:lstStyle/>
          <a:p>
            <a:r>
              <a:rPr lang="en-US" altLang="ja-JP" b="1" dirty="0" smtClean="0">
                <a:solidFill>
                  <a:srgbClr val="FFFF00"/>
                </a:solidFill>
                <a:latin typeface="Times New Roman" pitchFamily="18" charset="0"/>
                <a:cs typeface="Times New Roman" pitchFamily="18" charset="0"/>
              </a:rPr>
              <a:t>†</a:t>
            </a:r>
            <a:r>
              <a:rPr lang="ja-JP" altLang="en-US" b="1" dirty="0" smtClean="0">
                <a:solidFill>
                  <a:srgbClr val="FFFF00"/>
                </a:solidFill>
                <a:latin typeface="Times New Roman" pitchFamily="18" charset="0"/>
                <a:cs typeface="Times New Roman" pitchFamily="18" charset="0"/>
              </a:rPr>
              <a:t> </a:t>
            </a:r>
            <a:r>
              <a:rPr lang="en-US" altLang="ja-JP" dirty="0" smtClean="0">
                <a:solidFill>
                  <a:srgbClr val="FFFF00"/>
                </a:solidFill>
                <a:latin typeface="Times New Roman" pitchFamily="18" charset="0"/>
                <a:cs typeface="Times New Roman" pitchFamily="18" charset="0"/>
              </a:rPr>
              <a:t>Free chlorine</a:t>
            </a:r>
          </a:p>
          <a:p>
            <a:r>
              <a:rPr kumimoji="1" lang="en-US" altLang="ja-JP" dirty="0" err="1" smtClean="0">
                <a:solidFill>
                  <a:srgbClr val="FFFF00"/>
                </a:solidFill>
                <a:latin typeface="Times New Roman" pitchFamily="18" charset="0"/>
                <a:cs typeface="Times New Roman" pitchFamily="18" charset="0"/>
              </a:rPr>
              <a:t>Waites</a:t>
            </a:r>
            <a:r>
              <a:rPr kumimoji="1" lang="en-US" altLang="ja-JP" dirty="0" smtClean="0">
                <a:solidFill>
                  <a:srgbClr val="FFFF00"/>
                </a:solidFill>
                <a:latin typeface="Times New Roman" pitchFamily="18" charset="0"/>
                <a:cs typeface="Times New Roman" pitchFamily="18" charset="0"/>
              </a:rPr>
              <a:t> WM, Resistance of bacterial spores. In Principles and Practice of Disinfection, Preservation, and Sterilization. Edited by AD Russell and GAJ </a:t>
            </a:r>
            <a:r>
              <a:rPr kumimoji="1" lang="en-US" altLang="ja-JP" dirty="0" err="1" smtClean="0">
                <a:solidFill>
                  <a:srgbClr val="FFFF00"/>
                </a:solidFill>
                <a:latin typeface="Times New Roman" pitchFamily="18" charset="0"/>
                <a:cs typeface="Times New Roman" pitchFamily="18" charset="0"/>
              </a:rPr>
              <a:t>Ayliffe</a:t>
            </a:r>
            <a:r>
              <a:rPr kumimoji="1" lang="en-US" altLang="ja-JP" dirty="0" smtClean="0">
                <a:solidFill>
                  <a:srgbClr val="FFFF00"/>
                </a:solidFill>
                <a:latin typeface="Times New Roman" pitchFamily="18" charset="0"/>
                <a:cs typeface="Times New Roman" pitchFamily="18" charset="0"/>
              </a:rPr>
              <a:t>. Oxford, Blackwell Scientific Publications, p.221, 1982.</a:t>
            </a:r>
            <a:endParaRPr kumimoji="1" lang="ja-JP" altLang="en-US" dirty="0">
              <a:solidFill>
                <a:srgbClr val="FFFF00"/>
              </a:solidFill>
              <a:latin typeface="Times New Roman" pitchFamily="18" charset="0"/>
              <a:cs typeface="Times New Roman" pitchFamily="18" charset="0"/>
            </a:endParaRPr>
          </a:p>
        </p:txBody>
      </p:sp>
      <p:sp>
        <p:nvSpPr>
          <p:cNvPr id="6" name="スライド番号プレースホルダ 3"/>
          <p:cNvSpPr>
            <a:spLocks noGrp="1"/>
          </p:cNvSpPr>
          <p:nvPr>
            <p:ph type="sldNum" sz="quarter" idx="12"/>
          </p:nvPr>
        </p:nvSpPr>
        <p:spPr>
          <a:xfrm>
            <a:off x="7915682" y="6541879"/>
            <a:ext cx="2400300" cy="365125"/>
          </a:xfrm>
          <a:noFill/>
        </p:spPr>
        <p:txBody>
          <a:bodyPr/>
          <a:lstStyle/>
          <a:p>
            <a:fld id="{943E92AF-689F-4C1D-8714-491BC44B5132}" type="slidenum">
              <a:rPr lang="en-US" altLang="ja-JP" smtClean="0">
                <a:solidFill>
                  <a:srgbClr val="FFFF00"/>
                </a:solidFill>
                <a:ea typeface="ＭＳ Ｐゴシック" charset="-128"/>
              </a:rPr>
              <a:pPr/>
              <a:t>9</a:t>
            </a:fld>
            <a:endParaRPr lang="en-US" altLang="ja-JP" dirty="0" smtClean="0">
              <a:solidFill>
                <a:srgbClr val="FFFF00"/>
              </a:solidFill>
              <a:ea typeface="ＭＳ Ｐゴシック"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solidFill>
        <a:ln w="9525">
          <a:noFill/>
          <a:miter lim="800000"/>
          <a:headEnd/>
          <a:tailEnd/>
        </a:ln>
      </a:spPr>
      <a:bodyPr wrap="square">
        <a:spAutoFit/>
      </a:bodyPr>
      <a:lstStyle>
        <a:defPPr>
          <a:defRPr sz="1400" dirty="0">
            <a:solidFill>
              <a:schemeClr val="tx1"/>
            </a:solidFill>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6292</TotalTime>
  <Words>3314</Words>
  <Application>Microsoft Office PowerPoint</Application>
  <PresentationFormat>35mm スライド</PresentationFormat>
  <Paragraphs>631</Paragraphs>
  <Slides>42</Slides>
  <Notes>18</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Office ​​テーマ</vt:lpstr>
      <vt:lpstr>スライド 1</vt:lpstr>
      <vt:lpstr>スライド 2</vt:lpstr>
      <vt:lpstr>スライド 3</vt:lpstr>
      <vt:lpstr>スライド 4</vt:lpstr>
      <vt:lpstr>スライド 5</vt:lpstr>
      <vt:lpstr>Peracetic Acid （PAA）</vt:lpstr>
      <vt:lpstr>Peracetic Acid （PAA）</vt:lpstr>
      <vt:lpstr>Low Temperature Gas Plasma Sterilisers</vt:lpstr>
      <vt:lpstr>Superiority of  Peracetic Acid Vapor</vt:lpstr>
      <vt:lpstr>Superiority of  Peracetic Acid Vapor</vt:lpstr>
      <vt:lpstr> </vt:lpstr>
      <vt:lpstr>Appearance of  Peracetic Acid-resistant Bacteria</vt:lpstr>
      <vt:lpstr>スライド 13</vt:lpstr>
      <vt:lpstr>スライド 14</vt:lpstr>
      <vt:lpstr>スライド 15</vt:lpstr>
      <vt:lpstr>スライド 16</vt:lpstr>
      <vt:lpstr>Objects to be sterilised</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Conclusion</vt:lpstr>
      <vt:lpstr>スライド 42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hk</dc:creator>
  <cp:lastModifiedBy>板良敷 朝将</cp:lastModifiedBy>
  <cp:revision>417</cp:revision>
  <dcterms:created xsi:type="dcterms:W3CDTF">2013-04-15T23:10:29Z</dcterms:created>
  <dcterms:modified xsi:type="dcterms:W3CDTF">2015-10-08T10:07:46Z</dcterms:modified>
</cp:coreProperties>
</file>