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94" r:id="rId3"/>
    <p:sldId id="261" r:id="rId4"/>
    <p:sldId id="259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95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C80"/>
    <a:srgbClr val="5177C2"/>
    <a:srgbClr val="4D88D4"/>
    <a:srgbClr val="617598"/>
    <a:srgbClr val="2C4C75"/>
    <a:srgbClr val="94B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7C4EE-D43C-4121-8848-AF9861DE644B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B9898-CC79-4D36-8822-E5AB0C9768C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01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33639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969899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716939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053828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733670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891367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638729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001221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389081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773398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2367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62B6F-DB00-4267-A62B-5EA9CBD1C3BF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31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26" Type="http://schemas.openxmlformats.org/officeDocument/2006/relationships/image" Target="../media/image46.jpeg"/><Relationship Id="rId21" Type="http://schemas.openxmlformats.org/officeDocument/2006/relationships/image" Target="../media/image41.jpeg"/><Relationship Id="rId34" Type="http://schemas.openxmlformats.org/officeDocument/2006/relationships/image" Target="../media/image54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5" Type="http://schemas.openxmlformats.org/officeDocument/2006/relationships/image" Target="../media/image45.jpeg"/><Relationship Id="rId33" Type="http://schemas.openxmlformats.org/officeDocument/2006/relationships/image" Target="../media/image53.jpeg"/><Relationship Id="rId38" Type="http://schemas.openxmlformats.org/officeDocument/2006/relationships/image" Target="../media/image58.jpeg"/><Relationship Id="rId2" Type="http://schemas.openxmlformats.org/officeDocument/2006/relationships/image" Target="../media/image5.pn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29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32" Type="http://schemas.openxmlformats.org/officeDocument/2006/relationships/image" Target="../media/image52.jpeg"/><Relationship Id="rId37" Type="http://schemas.openxmlformats.org/officeDocument/2006/relationships/image" Target="../media/image57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28" Type="http://schemas.openxmlformats.org/officeDocument/2006/relationships/image" Target="../media/image48.jpeg"/><Relationship Id="rId36" Type="http://schemas.openxmlformats.org/officeDocument/2006/relationships/image" Target="../media/image56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31" Type="http://schemas.openxmlformats.org/officeDocument/2006/relationships/image" Target="../media/image51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Relationship Id="rId27" Type="http://schemas.openxmlformats.org/officeDocument/2006/relationships/image" Target="../media/image47.jpeg"/><Relationship Id="rId30" Type="http://schemas.openxmlformats.org/officeDocument/2006/relationships/image" Target="../media/image50.jpeg"/><Relationship Id="rId35" Type="http://schemas.openxmlformats.org/officeDocument/2006/relationships/image" Target="../media/image55.jpeg"/><Relationship Id="rId8" Type="http://schemas.openxmlformats.org/officeDocument/2006/relationships/image" Target="../media/image28.jpeg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F:\Symposium%20Ulm\positiv.avi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2.emf"/><Relationship Id="rId4" Type="http://schemas.openxmlformats.org/officeDocument/2006/relationships/oleObject" Target="../embeddings/oleObject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11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27"/>
            <a:ext cx="12192002" cy="108970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226439"/>
            <a:ext cx="12191999" cy="1238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de-DE" dirty="0" smtClean="0">
                <a:solidFill>
                  <a:srgbClr val="0070C0"/>
                </a:solidFill>
              </a:rPr>
              <a:t>Development of cleaning agents for biofilm removal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748493" y="2859099"/>
            <a:ext cx="5106988" cy="1362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altLang="de-DE" sz="23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4669" y="1780735"/>
            <a:ext cx="1170917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/>
            </a:r>
            <a:br>
              <a:rPr kumimoji="0" lang="de-CH" alt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</a:br>
            <a:r>
              <a:rPr kumimoji="0" lang="de-CH" alt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Philipp Stiefel</a:t>
            </a:r>
            <a:r>
              <a:rPr kumimoji="0" lang="de-CH" altLang="de-DE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kumimoji="0" lang="de-CH" alt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, Stefan Mauerhofer</a:t>
            </a:r>
            <a:r>
              <a:rPr kumimoji="0" lang="de-CH" altLang="de-DE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kumimoji="0" lang="de-CH" alt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, Stefanie Altenried</a:t>
            </a:r>
            <a:r>
              <a:rPr kumimoji="0" lang="de-CH" altLang="de-DE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kumimoji="0" lang="de-CH" alt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kumimoji="0" lang="de-CH" alt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Qun</a:t>
            </a:r>
            <a:r>
              <a:rPr kumimoji="0" lang="de-CH" alt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 Ren</a:t>
            </a:r>
            <a:r>
              <a:rPr kumimoji="0" lang="de-CH" altLang="de-DE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kumimoji="0" lang="de-CH" alt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kumimoji="0" lang="de-CH" altLang="de-DE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Urs Rosenberg</a:t>
            </a:r>
            <a:r>
              <a:rPr kumimoji="0" lang="de-CH" altLang="de-DE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kumimoji="0" lang="de-CH" alt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endParaRPr kumimoji="0" lang="de-CH" alt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/>
            </a:r>
            <a:b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</a:b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1) Laboratory for Biomaterials, Swiss Federal Laboratories for Materials </a:t>
            </a: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Science and Technology</a:t>
            </a: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 (</a:t>
            </a:r>
            <a:r>
              <a:rPr kumimoji="0" lang="en-GB" alt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Empa</a:t>
            </a: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), </a:t>
            </a:r>
            <a:r>
              <a:rPr kumimoji="0" lang="en-GB" alt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Lerchenfeldstrasse</a:t>
            </a: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 5, CH-9014 </a:t>
            </a:r>
            <a:r>
              <a:rPr kumimoji="0" lang="en-GB" alt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St.Gallen</a:t>
            </a: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, Switzerland.</a:t>
            </a:r>
            <a:b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</a:b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2) Borer </a:t>
            </a:r>
            <a:r>
              <a:rPr kumimoji="0" lang="en-GB" alt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Chemie</a:t>
            </a: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 AG, </a:t>
            </a:r>
            <a:r>
              <a:rPr kumimoji="0" lang="en-GB" alt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Gewerbestrasse</a:t>
            </a: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 13, CH-4528 </a:t>
            </a:r>
            <a:r>
              <a:rPr kumimoji="0" lang="en-GB" altLang="de-DE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Zuchwil</a:t>
            </a:r>
            <a:r>
              <a:rPr kumimoji="0" lang="en-GB" altLang="de-DE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, Switzerland</a:t>
            </a:r>
            <a:endParaRPr kumimoji="0" lang="en-GB" altLang="de-D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242777" y="5319617"/>
            <a:ext cx="43195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/>
              <a:t>Sponsored by:</a:t>
            </a:r>
          </a:p>
        </p:txBody>
      </p:sp>
      <p:pic>
        <p:nvPicPr>
          <p:cNvPr id="8" name="Picture 31" descr="empa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94" y="4091126"/>
            <a:ext cx="2110791" cy="105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08" y="5569053"/>
            <a:ext cx="3725873" cy="6420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45" y="5792013"/>
            <a:ext cx="4952381" cy="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3184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Assays – what they can tell us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7525" y="1388263"/>
            <a:ext cx="9474200" cy="47529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altLang="de-DE" u="sng" dirty="0" smtClean="0"/>
              <a:t>Crystal Violet</a:t>
            </a:r>
            <a:r>
              <a:rPr lang="en-GB" altLang="de-DE" dirty="0" smtClean="0"/>
              <a:t/>
            </a:r>
            <a:br>
              <a:rPr lang="en-GB" altLang="de-DE" dirty="0" smtClean="0"/>
            </a:br>
            <a:r>
              <a:rPr lang="en-GB" altLang="de-DE" dirty="0" smtClean="0"/>
              <a:t>stains total biomass </a:t>
            </a:r>
            <a:r>
              <a:rPr lang="en-GB" altLang="de-DE" sz="2000" dirty="0" smtClean="0"/>
              <a:t>(bacteria </a:t>
            </a:r>
            <a:r>
              <a:rPr lang="en-GB" altLang="de-DE" sz="2000" dirty="0" err="1" smtClean="0"/>
              <a:t>snd</a:t>
            </a:r>
            <a:r>
              <a:rPr lang="en-GB" altLang="de-DE" sz="2000" dirty="0" smtClean="0"/>
              <a:t> EPS)</a:t>
            </a:r>
            <a:r>
              <a:rPr lang="en-GB" altLang="de-DE" dirty="0" smtClean="0"/>
              <a:t/>
            </a:r>
            <a:br>
              <a:rPr lang="en-GB" altLang="de-DE" dirty="0" smtClean="0"/>
            </a:br>
            <a:r>
              <a:rPr lang="en-GB" altLang="de-DE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biofilm removal </a:t>
            </a:r>
            <a:r>
              <a:rPr lang="en-GB" altLang="de-DE" i="1" dirty="0" smtClean="0">
                <a:sym typeface="Wingdings" panose="05000000000000000000" pitchFamily="2" charset="2"/>
              </a:rPr>
              <a:t>without differentiation between EPS and bacteria.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u="sng" dirty="0" err="1" smtClean="0">
                <a:sym typeface="Wingdings" panose="05000000000000000000" pitchFamily="2" charset="2"/>
              </a:rPr>
              <a:t>BacTiter-Glo</a:t>
            </a:r>
            <a:r>
              <a:rPr lang="en-GB" altLang="de-DE" u="sng" baseline="30000" dirty="0" err="1" smtClean="0">
                <a:sym typeface="Wingdings" panose="05000000000000000000" pitchFamily="2" charset="2"/>
              </a:rPr>
              <a:t>TM</a:t>
            </a:r>
            <a:r>
              <a:rPr lang="en-GB" altLang="de-DE" dirty="0" smtClean="0">
                <a:sym typeface="Wingdings" panose="05000000000000000000" pitchFamily="2" charset="2"/>
              </a:rPr>
              <a:t/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differential staining of living bacteria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bacteria removal and/or –killing </a:t>
            </a:r>
            <a:r>
              <a:rPr lang="en-GB" altLang="de-DE" i="1" dirty="0" smtClean="0">
                <a:sym typeface="Wingdings" panose="05000000000000000000" pitchFamily="2" charset="2"/>
              </a:rPr>
              <a:t>without differentiation of the two.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u="sng" dirty="0" smtClean="0">
                <a:sym typeface="Wingdings" panose="05000000000000000000" pitchFamily="2" charset="2"/>
              </a:rPr>
              <a:t>Turbidity Threshold</a:t>
            </a:r>
            <a:r>
              <a:rPr lang="en-GB" altLang="de-DE" dirty="0" smtClean="0">
                <a:sym typeface="Wingdings" panose="05000000000000000000" pitchFamily="2" charset="2"/>
              </a:rPr>
              <a:t/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bacterial growth kinetics (OD</a:t>
            </a:r>
            <a:r>
              <a:rPr lang="en-GB" altLang="de-DE" baseline="-25000" dirty="0" smtClean="0">
                <a:sym typeface="Wingdings" panose="05000000000000000000" pitchFamily="2" charset="2"/>
              </a:rPr>
              <a:t>595</a:t>
            </a:r>
            <a:r>
              <a:rPr lang="en-GB" altLang="de-DE" dirty="0" smtClean="0">
                <a:sym typeface="Wingdings" panose="05000000000000000000" pitchFamily="2" charset="2"/>
              </a:rPr>
              <a:t>)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 </a:t>
            </a:r>
            <a:r>
              <a:rPr lang="en-GB" altLang="de-DE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bacteria removal and/or –killing </a:t>
            </a:r>
            <a:r>
              <a:rPr lang="en-GB" altLang="de-DE" i="1" dirty="0" smtClean="0">
                <a:sym typeface="Wingdings" panose="05000000000000000000" pitchFamily="2" charset="2"/>
              </a:rPr>
              <a:t>without differentiation of the two.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230968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P. </a:t>
            </a:r>
            <a:r>
              <a:rPr lang="en-GB" altLang="de-DE" i="1" dirty="0" smtClean="0">
                <a:solidFill>
                  <a:srgbClr val="0070C0"/>
                </a:solidFill>
              </a:rPr>
              <a:t>aeruginosa</a:t>
            </a:r>
            <a:r>
              <a:rPr lang="en-GB" altLang="de-DE" dirty="0" smtClean="0">
                <a:solidFill>
                  <a:srgbClr val="0070C0"/>
                </a:solidFill>
              </a:rPr>
              <a:t> / S. </a:t>
            </a:r>
            <a:r>
              <a:rPr lang="en-GB" altLang="de-DE" i="1" dirty="0" smtClean="0">
                <a:solidFill>
                  <a:srgbClr val="0070C0"/>
                </a:solidFill>
              </a:rPr>
              <a:t>aureus biofilm removal</a:t>
            </a:r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89839723"/>
              </p:ext>
            </p:extLst>
          </p:nvPr>
        </p:nvGraphicFramePr>
        <p:xfrm>
          <a:off x="3103563" y="3972713"/>
          <a:ext cx="508635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Diagramm" r:id="rId4" imgW="4572071" imgH="2305288" progId="Excel.Chart.8">
                  <p:embed/>
                </p:oleObj>
              </mc:Choice>
              <mc:Fallback>
                <p:oleObj name="Diagramm" r:id="rId4" imgW="4572071" imgH="230528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563" y="3972713"/>
                        <a:ext cx="5086350" cy="250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925524"/>
              </p:ext>
            </p:extLst>
          </p:nvPr>
        </p:nvGraphicFramePr>
        <p:xfrm>
          <a:off x="3103563" y="1437476"/>
          <a:ext cx="508635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Diagramm" r:id="rId6" imgW="4572071" imgH="2305288" progId="Excel.Chart.8">
                  <p:embed/>
                </p:oleObj>
              </mc:Choice>
              <mc:Fallback>
                <p:oleObj name="Diagramm" r:id="rId6" imgW="4572071" imgH="230528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563" y="1437476"/>
                        <a:ext cx="5086350" cy="250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58800" y="1005676"/>
            <a:ext cx="5688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Crystal Violet (CV) staining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206500" y="3525038"/>
            <a:ext cx="20161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de-DE" sz="2200"/>
              <a:t>S. </a:t>
            </a:r>
            <a:r>
              <a:rPr lang="en-GB" altLang="de-DE" sz="2200" i="1"/>
              <a:t>aureus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206500" y="6023763"/>
            <a:ext cx="20161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de-DE" sz="2200"/>
              <a:t>P. </a:t>
            </a:r>
            <a:r>
              <a:rPr lang="en-GB" altLang="de-DE" sz="2200" i="1"/>
              <a:t>aeruginosa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 rot="16200000">
            <a:off x="2335212" y="2523326"/>
            <a:ext cx="1293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200"/>
              <a:t>Optical density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 rot="16200000">
            <a:off x="2352676" y="4972838"/>
            <a:ext cx="1293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200"/>
              <a:t>Optical density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3547189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Incubation time and biofilm removal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8800" y="1005676"/>
            <a:ext cx="5688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P. </a:t>
            </a:r>
            <a:r>
              <a:rPr lang="en-GB" altLang="de-DE" sz="1900" i="1"/>
              <a:t>aeruginosa </a:t>
            </a:r>
            <a:r>
              <a:rPr lang="en-GB" altLang="de-DE" sz="1900"/>
              <a:t>(CV-staining)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 rot="16200000">
            <a:off x="654844" y="3644895"/>
            <a:ext cx="2592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600"/>
              <a:t>Residue [% of NaCl]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508913"/>
            <a:ext cx="7343775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0007362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Incubation temperature and biofilm removal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869276"/>
            <a:ext cx="722947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 rot="16200000">
            <a:off x="654844" y="3644895"/>
            <a:ext cx="2592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600"/>
              <a:t>Residue [% of NaCl]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58800" y="1005676"/>
            <a:ext cx="5688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P. </a:t>
            </a:r>
            <a:r>
              <a:rPr lang="en-GB" altLang="de-DE" sz="1900" i="1"/>
              <a:t>aeruginosa </a:t>
            </a:r>
            <a:r>
              <a:rPr lang="en-GB" altLang="de-DE" sz="1900"/>
              <a:t>(CV-staining)</a:t>
            </a:r>
            <a:endParaRPr lang="en-GB" altLang="de-DE" sz="1900" i="1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9003152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Growth of remaining bacterial Turbidity</a:t>
            </a:r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323784"/>
              </p:ext>
            </p:extLst>
          </p:nvPr>
        </p:nvGraphicFramePr>
        <p:xfrm>
          <a:off x="636588" y="1148551"/>
          <a:ext cx="6611937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Diagramm" r:id="rId4" imgW="6762845" imgH="4534067" progId="Excel.Chart.8">
                  <p:embed/>
                </p:oleObj>
              </mc:Choice>
              <mc:Fallback>
                <p:oleObj name="Diagramm" r:id="rId4" imgW="6762845" imgH="453406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8" y="1148551"/>
                        <a:ext cx="6611937" cy="443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263292"/>
              </p:ext>
            </p:extLst>
          </p:nvPr>
        </p:nvGraphicFramePr>
        <p:xfrm>
          <a:off x="5310188" y="3813963"/>
          <a:ext cx="4573587" cy="288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Diagramm" r:id="rId6" imgW="6762845" imgH="4267033" progId="Excel.Chart.8">
                  <p:embed/>
                </p:oleObj>
              </mc:Choice>
              <mc:Fallback>
                <p:oleObj name="Diagramm" r:id="rId6" imgW="6762845" imgH="426703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0188" y="3813963"/>
                        <a:ext cx="4573587" cy="288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6246813" y="4163213"/>
            <a:ext cx="33845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7437438" y="4172738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>
            <a:off x="9299575" y="4172738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6500813" y="417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6180138" y="4245763"/>
            <a:ext cx="1008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200" b="1"/>
              <a:t>RF 1.48 log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110413" y="4369588"/>
            <a:ext cx="1008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200" b="1"/>
              <a:t>RF 1.84 log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8982075" y="5541163"/>
            <a:ext cx="1052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200" b="1"/>
              <a:t>RF 5.98 log</a:t>
            </a:r>
          </a:p>
        </p:txBody>
      </p:sp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14188"/>
            <a:ext cx="3168650" cy="1162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13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896938" y="5960263"/>
            <a:ext cx="14398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CH" altLang="de-DE" sz="1400"/>
              <a:t>Serial dilution for calibration</a:t>
            </a:r>
          </a:p>
        </p:txBody>
      </p:sp>
      <p:sp>
        <p:nvSpPr>
          <p:cNvPr id="19" name="Text Box 78"/>
          <p:cNvSpPr txBox="1">
            <a:spLocks noChangeArrowheads="1"/>
          </p:cNvSpPr>
          <p:nvPr/>
        </p:nvSpPr>
        <p:spPr bwMode="auto">
          <a:xfrm>
            <a:off x="558800" y="827652"/>
            <a:ext cx="6767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e-DE" sz="2000" dirty="0"/>
              <a:t>Turbidity Threshold</a:t>
            </a:r>
            <a:endParaRPr lang="en-GB" altLang="de-DE" sz="1900" dirty="0"/>
          </a:p>
        </p:txBody>
      </p:sp>
    </p:spTree>
    <p:extLst>
      <p:ext uri="{BB962C8B-B14F-4D97-AF65-F5344CB8AC3E}">
        <p14:creationId xmlns:p14="http://schemas.microsoft.com/office/powerpoint/2010/main" val="36884549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Products under scrutiny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14</a:t>
            </a:r>
          </a:p>
        </p:txBody>
      </p:sp>
      <p:pic>
        <p:nvPicPr>
          <p:cNvPr id="8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293013"/>
            <a:ext cx="9186862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1769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TOSI-cleaning</a:t>
            </a:r>
          </a:p>
        </p:txBody>
      </p:sp>
      <p:pic>
        <p:nvPicPr>
          <p:cNvPr id="7" name="Picture 4" descr="IMG_052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4633113"/>
            <a:ext cx="11525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G_7738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4199726"/>
            <a:ext cx="1150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IMG_7745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3764751"/>
            <a:ext cx="11509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IMG_7752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3331363"/>
            <a:ext cx="1150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IMG_7766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467763"/>
            <a:ext cx="1150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IMG_7739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199726"/>
            <a:ext cx="1152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IMG_7746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767926"/>
            <a:ext cx="1150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IMG_7753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336126"/>
            <a:ext cx="1152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IMG_7767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472526"/>
            <a:ext cx="1152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IMG_7759"/>
          <p:cNvPicPr preferRelativeResize="0"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901151"/>
            <a:ext cx="11509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IMG_7760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904326"/>
            <a:ext cx="1152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IMG_7736"/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4199726"/>
            <a:ext cx="115093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IMG_7743"/>
          <p:cNvPicPr preferRelativeResize="0"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3767926"/>
            <a:ext cx="1152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IMG_7750"/>
          <p:cNvPicPr preferRelativeResize="0"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3336126"/>
            <a:ext cx="1152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IMG_7757"/>
          <p:cNvPicPr preferRelativeResize="0"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2904326"/>
            <a:ext cx="1152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 descr="IMG_7764"/>
          <p:cNvPicPr preferRelativeResize="0"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2472526"/>
            <a:ext cx="1152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1377950" y="2013738"/>
            <a:ext cx="7921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R1-m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3760788" y="2013738"/>
            <a:ext cx="9350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DR-m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2593975" y="2013738"/>
            <a:ext cx="7921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R3-m</a:t>
            </a:r>
          </a:p>
        </p:txBody>
      </p:sp>
      <p:pic>
        <p:nvPicPr>
          <p:cNvPr id="26" name="Picture 23" descr="IMG_7734"/>
          <p:cNvPicPr preferRelativeResize="0"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4199726"/>
            <a:ext cx="1152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4" descr="IMG_7741"/>
          <p:cNvPicPr preferRelativeResize="0"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3767926"/>
            <a:ext cx="115093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5" descr="IMG_7749"/>
          <p:cNvPicPr preferRelativeResize="0"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3336126"/>
            <a:ext cx="115093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6" descr="IMG_7755"/>
          <p:cNvPicPr preferRelativeResize="0"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2904326"/>
            <a:ext cx="115093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7" descr="IMG_7762"/>
          <p:cNvPicPr preferRelativeResize="0"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2472526"/>
            <a:ext cx="115093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4970463" y="2013738"/>
            <a:ext cx="9350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>
                <a:solidFill>
                  <a:srgbClr val="0000FF"/>
                </a:solidFill>
              </a:rPr>
              <a:t>NP-m</a:t>
            </a:r>
          </a:p>
        </p:txBody>
      </p:sp>
      <p:pic>
        <p:nvPicPr>
          <p:cNvPr id="32" name="Picture 29" descr="IMG_7770"/>
          <p:cNvPicPr preferRelativeResize="0"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4199726"/>
            <a:ext cx="1152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0" descr="IMG_7777"/>
          <p:cNvPicPr preferRelativeResize="0">
            <a:picLocks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3767926"/>
            <a:ext cx="11509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1" descr="IMG_7784"/>
          <p:cNvPicPr preferRelativeResize="0">
            <a:picLocks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3336126"/>
            <a:ext cx="11509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2" descr="IMG_7791"/>
          <p:cNvPicPr preferRelativeResize="0">
            <a:picLocks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2904326"/>
            <a:ext cx="11509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3" descr="IMG_7798"/>
          <p:cNvPicPr preferRelativeResize="0">
            <a:picLocks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2472526"/>
            <a:ext cx="11509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6208713" y="2013738"/>
            <a:ext cx="9350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R6-o</a:t>
            </a:r>
          </a:p>
        </p:txBody>
      </p:sp>
      <p:pic>
        <p:nvPicPr>
          <p:cNvPr id="38" name="Picture 53" descr="IMG_052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4633113"/>
            <a:ext cx="11525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4" descr="IMG_052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4633113"/>
            <a:ext cx="11525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5" descr="IMG_052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4633113"/>
            <a:ext cx="11525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6" descr="IMG_052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633113"/>
            <a:ext cx="11525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7" descr="IMG_052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4633113"/>
            <a:ext cx="11525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8" descr="IMG_052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4633113"/>
            <a:ext cx="11525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9" descr="IMG_7776"/>
          <p:cNvPicPr preferRelativeResize="0">
            <a:picLocks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4194963"/>
            <a:ext cx="11525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0" descr="IMG_7783"/>
          <p:cNvPicPr preferRelativeResize="0">
            <a:picLocks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3763163"/>
            <a:ext cx="11525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1" descr="IMG_7790"/>
          <p:cNvPicPr preferRelativeResize="0"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3331363"/>
            <a:ext cx="11525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2" descr="IMG_7797"/>
          <p:cNvPicPr preferRelativeResize="0"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2899563"/>
            <a:ext cx="11525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3" descr="IMG_7804"/>
          <p:cNvPicPr preferRelativeResize="0">
            <a:picLocks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2467763"/>
            <a:ext cx="11525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4" descr="IMG_7775"/>
          <p:cNvPicPr preferRelativeResize="0">
            <a:picLocks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194963"/>
            <a:ext cx="11699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5" descr="IMG_7782"/>
          <p:cNvPicPr preferRelativeResize="0">
            <a:picLocks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3763163"/>
            <a:ext cx="11699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6" descr="IMG_7789"/>
          <p:cNvPicPr preferRelativeResize="0">
            <a:picLocks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3331363"/>
            <a:ext cx="11699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7" descr="IMG_7796"/>
          <p:cNvPicPr preferRelativeResize="0">
            <a:picLocks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2899563"/>
            <a:ext cx="11699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8" descr="IMG_7803"/>
          <p:cNvPicPr preferRelativeResize="0">
            <a:picLocks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2467763"/>
            <a:ext cx="11699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69"/>
          <p:cNvSpPr txBox="1">
            <a:spLocks noChangeArrowheads="1"/>
          </p:cNvSpPr>
          <p:nvPr/>
        </p:nvSpPr>
        <p:spPr bwMode="auto">
          <a:xfrm>
            <a:off x="7432675" y="2026438"/>
            <a:ext cx="9350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PosK</a:t>
            </a:r>
          </a:p>
        </p:txBody>
      </p:sp>
      <p:sp>
        <p:nvSpPr>
          <p:cNvPr id="55" name="Text Box 70"/>
          <p:cNvSpPr txBox="1">
            <a:spLocks noChangeArrowheads="1"/>
          </p:cNvSpPr>
          <p:nvPr/>
        </p:nvSpPr>
        <p:spPr bwMode="auto">
          <a:xfrm>
            <a:off x="8632825" y="2013738"/>
            <a:ext cx="9350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WPO</a:t>
            </a:r>
            <a:endParaRPr lang="en-GB" altLang="de-DE" sz="1900" baseline="-25000"/>
          </a:p>
        </p:txBody>
      </p:sp>
      <p:sp>
        <p:nvSpPr>
          <p:cNvPr id="56" name="Text Box 71"/>
          <p:cNvSpPr txBox="1">
            <a:spLocks noChangeArrowheads="1"/>
          </p:cNvSpPr>
          <p:nvPr/>
        </p:nvSpPr>
        <p:spPr bwMode="auto">
          <a:xfrm>
            <a:off x="323850" y="4606126"/>
            <a:ext cx="1079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0 min</a:t>
            </a:r>
          </a:p>
        </p:txBody>
      </p:sp>
      <p:sp>
        <p:nvSpPr>
          <p:cNvPr id="57" name="Text Box 72"/>
          <p:cNvSpPr txBox="1">
            <a:spLocks noChangeArrowheads="1"/>
          </p:cNvSpPr>
          <p:nvPr/>
        </p:nvSpPr>
        <p:spPr bwMode="auto">
          <a:xfrm>
            <a:off x="250825" y="3753638"/>
            <a:ext cx="1079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30 min</a:t>
            </a:r>
          </a:p>
        </p:txBody>
      </p:sp>
      <p:sp>
        <p:nvSpPr>
          <p:cNvPr id="58" name="Text Box 73"/>
          <p:cNvSpPr txBox="1">
            <a:spLocks noChangeArrowheads="1"/>
          </p:cNvSpPr>
          <p:nvPr/>
        </p:nvSpPr>
        <p:spPr bwMode="auto">
          <a:xfrm>
            <a:off x="250825" y="4166388"/>
            <a:ext cx="1079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15 min</a:t>
            </a:r>
          </a:p>
        </p:txBody>
      </p:sp>
      <p:sp>
        <p:nvSpPr>
          <p:cNvPr id="59" name="Text Box 74"/>
          <p:cNvSpPr txBox="1">
            <a:spLocks noChangeArrowheads="1"/>
          </p:cNvSpPr>
          <p:nvPr/>
        </p:nvSpPr>
        <p:spPr bwMode="auto">
          <a:xfrm>
            <a:off x="250825" y="3291676"/>
            <a:ext cx="1079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45 min</a:t>
            </a:r>
          </a:p>
        </p:txBody>
      </p:sp>
      <p:sp>
        <p:nvSpPr>
          <p:cNvPr id="60" name="Text Box 75"/>
          <p:cNvSpPr txBox="1">
            <a:spLocks noChangeArrowheads="1"/>
          </p:cNvSpPr>
          <p:nvPr/>
        </p:nvSpPr>
        <p:spPr bwMode="auto">
          <a:xfrm>
            <a:off x="250825" y="2869401"/>
            <a:ext cx="1079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60 min</a:t>
            </a:r>
          </a:p>
        </p:txBody>
      </p:sp>
      <p:sp>
        <p:nvSpPr>
          <p:cNvPr id="61" name="Text Box 76"/>
          <p:cNvSpPr txBox="1">
            <a:spLocks noChangeArrowheads="1"/>
          </p:cNvSpPr>
          <p:nvPr/>
        </p:nvSpPr>
        <p:spPr bwMode="auto">
          <a:xfrm>
            <a:off x="217488" y="2420138"/>
            <a:ext cx="10271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GB" altLang="de-DE" sz="1900"/>
              <a:t>rinsed</a:t>
            </a:r>
            <a:br>
              <a:rPr lang="en-GB" altLang="de-DE" sz="1900"/>
            </a:br>
            <a:r>
              <a:rPr lang="en-GB" altLang="de-DE" sz="1900"/>
              <a:t>dried</a:t>
            </a:r>
          </a:p>
        </p:txBody>
      </p:sp>
      <p:sp>
        <p:nvSpPr>
          <p:cNvPr id="62" name="Text Box 78"/>
          <p:cNvSpPr txBox="1">
            <a:spLocks noChangeArrowheads="1"/>
          </p:cNvSpPr>
          <p:nvPr/>
        </p:nvSpPr>
        <p:spPr bwMode="auto">
          <a:xfrm>
            <a:off x="558800" y="1005676"/>
            <a:ext cx="67675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/>
              <a:t>1% in tap water of </a:t>
            </a:r>
            <a:r>
              <a:rPr lang="en-GB" altLang="de-DE" sz="2100" dirty="0"/>
              <a:t>ca.</a:t>
            </a:r>
            <a:r>
              <a:rPr lang="en-GB" altLang="de-DE" sz="1900" dirty="0"/>
              <a:t> 16°d at room temperature (ca. 22°C)</a:t>
            </a:r>
          </a:p>
        </p:txBody>
      </p:sp>
      <p:sp>
        <p:nvSpPr>
          <p:cNvPr id="63" name="Line 79"/>
          <p:cNvSpPr>
            <a:spLocks noChangeShapeType="1"/>
          </p:cNvSpPr>
          <p:nvPr/>
        </p:nvSpPr>
        <p:spPr bwMode="auto">
          <a:xfrm flipH="1">
            <a:off x="3222625" y="237251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4" name="Line 81"/>
          <p:cNvSpPr>
            <a:spLocks noChangeShapeType="1"/>
          </p:cNvSpPr>
          <p:nvPr/>
        </p:nvSpPr>
        <p:spPr bwMode="auto">
          <a:xfrm flipH="1">
            <a:off x="4302125" y="237251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5" name="Line 82"/>
          <p:cNvSpPr>
            <a:spLocks noChangeShapeType="1"/>
          </p:cNvSpPr>
          <p:nvPr/>
        </p:nvSpPr>
        <p:spPr bwMode="auto">
          <a:xfrm flipH="1">
            <a:off x="8118475" y="2372513"/>
            <a:ext cx="1444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6" name="Line 83"/>
          <p:cNvSpPr>
            <a:spLocks noChangeShapeType="1"/>
          </p:cNvSpPr>
          <p:nvPr/>
        </p:nvSpPr>
        <p:spPr bwMode="auto">
          <a:xfrm flipH="1">
            <a:off x="9271000" y="2372513"/>
            <a:ext cx="1444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7" name="Text Box 91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834765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P. </a:t>
            </a:r>
            <a:r>
              <a:rPr lang="en-GB" altLang="de-DE" i="1" dirty="0" smtClean="0">
                <a:solidFill>
                  <a:srgbClr val="0070C0"/>
                </a:solidFill>
              </a:rPr>
              <a:t>aeruginosa</a:t>
            </a:r>
            <a:r>
              <a:rPr lang="en-GB" altLang="de-DE" dirty="0" smtClean="0">
                <a:solidFill>
                  <a:srgbClr val="0070C0"/>
                </a:solidFill>
              </a:rPr>
              <a:t> vs. S. </a:t>
            </a:r>
            <a:r>
              <a:rPr lang="en-GB" altLang="de-DE" i="1" dirty="0" smtClean="0">
                <a:solidFill>
                  <a:srgbClr val="0070C0"/>
                </a:solidFill>
              </a:rPr>
              <a:t>aureus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58800" y="1005676"/>
            <a:ext cx="87836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Microtiter plate, biofilm reduction 40 min static conditions, </a:t>
            </a:r>
            <a:r>
              <a:rPr lang="en-GB" altLang="de-DE" sz="1900" i="1"/>
              <a:t> </a:t>
            </a:r>
            <a:r>
              <a:rPr lang="en-GB" altLang="de-DE" sz="1900"/>
              <a:t>CV-staining</a:t>
            </a:r>
          </a:p>
        </p:txBody>
      </p:sp>
      <p:graphicFrame>
        <p:nvGraphicFramePr>
          <p:cNvPr id="8" name="Object 1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573950"/>
              </p:ext>
            </p:extLst>
          </p:nvPr>
        </p:nvGraphicFramePr>
        <p:xfrm>
          <a:off x="990600" y="1439063"/>
          <a:ext cx="8413750" cy="525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Diagramm" r:id="rId4" imgW="8601075" imgH="5372171" progId="Excel.Chart.8">
                  <p:embed/>
                </p:oleObj>
              </mc:Choice>
              <mc:Fallback>
                <p:oleObj name="Diagramm" r:id="rId4" imgW="8601075" imgH="537217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439063"/>
                        <a:ext cx="8413750" cy="525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823075" y="1653376"/>
            <a:ext cx="5762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500" b="1"/>
              <a:t>287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8740775" y="1661313"/>
            <a:ext cx="5762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500" b="1"/>
              <a:t>134</a:t>
            </a: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5370513" y="5855488"/>
            <a:ext cx="574675" cy="35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337690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r>
              <a:rPr lang="en-GB" altLang="de-DE" dirty="0" smtClean="0">
                <a:solidFill>
                  <a:srgbClr val="0070C0"/>
                </a:solidFill>
              </a:rPr>
              <a:t>Living cells </a:t>
            </a:r>
            <a:r>
              <a:rPr lang="en-GB" altLang="de-DE" dirty="0">
                <a:solidFill>
                  <a:srgbClr val="0070C0"/>
                </a:solidFill>
              </a:rPr>
              <a:t>reduction </a:t>
            </a:r>
            <a:r>
              <a:rPr lang="en-GB" altLang="de-DE" dirty="0" smtClean="0">
                <a:solidFill>
                  <a:srgbClr val="0070C0"/>
                </a:solidFill>
              </a:rPr>
              <a:t>(P. </a:t>
            </a:r>
            <a:r>
              <a:rPr lang="en-GB" altLang="de-DE" i="1" dirty="0" smtClean="0">
                <a:solidFill>
                  <a:srgbClr val="0070C0"/>
                </a:solidFill>
              </a:rPr>
              <a:t>aeruginosa</a:t>
            </a:r>
            <a:r>
              <a:rPr lang="en-GB" altLang="de-DE" dirty="0" smtClean="0">
                <a:solidFill>
                  <a:srgbClr val="0070C0"/>
                </a:solidFill>
              </a:rPr>
              <a:t>)</a:t>
            </a:r>
          </a:p>
        </p:txBody>
      </p:sp>
      <p:graphicFrame>
        <p:nvGraphicFramePr>
          <p:cNvPr id="7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155574"/>
              </p:ext>
            </p:extLst>
          </p:nvPr>
        </p:nvGraphicFramePr>
        <p:xfrm>
          <a:off x="917575" y="1472401"/>
          <a:ext cx="8424863" cy="514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Diagramm" r:id="rId4" imgW="7791474" imgH="4762595" progId="Excel.Chart.8">
                  <p:embed/>
                </p:oleObj>
              </mc:Choice>
              <mc:Fallback>
                <p:oleObj name="Diagramm" r:id="rId4" imgW="7791474" imgH="476259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575" y="1472401"/>
                        <a:ext cx="8424863" cy="514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58800" y="1005676"/>
            <a:ext cx="7704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 err="1"/>
              <a:t>Microtiter</a:t>
            </a:r>
            <a:r>
              <a:rPr lang="en-GB" altLang="de-DE" sz="1900" dirty="0"/>
              <a:t> plate, 40 min static conditions, </a:t>
            </a:r>
            <a:r>
              <a:rPr lang="en-GB" altLang="de-DE" sz="1900" i="1" dirty="0"/>
              <a:t> </a:t>
            </a:r>
            <a:r>
              <a:rPr lang="en-GB" altLang="de-DE" sz="1900" dirty="0" err="1"/>
              <a:t>BacTiter-Glo</a:t>
            </a:r>
            <a:r>
              <a:rPr lang="en-GB" altLang="de-DE" sz="1900" baseline="30000" dirty="0" err="1"/>
              <a:t>TM</a:t>
            </a:r>
            <a:r>
              <a:rPr lang="en-GB" altLang="de-DE" sz="1900" baseline="30000" dirty="0"/>
              <a:t> </a:t>
            </a:r>
            <a:r>
              <a:rPr lang="en-GB" altLang="de-DE" sz="1900" dirty="0"/>
              <a:t>assay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270500" y="5834851"/>
            <a:ext cx="576263" cy="19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39999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8314138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r>
              <a:rPr lang="en-GB" altLang="de-DE" dirty="0" smtClean="0">
                <a:solidFill>
                  <a:srgbClr val="0070C0"/>
                </a:solidFill>
              </a:rPr>
              <a:t>Biofilm &amp; </a:t>
            </a:r>
            <a:r>
              <a:rPr lang="en-GB" altLang="de-DE" dirty="0">
                <a:solidFill>
                  <a:srgbClr val="0070C0"/>
                </a:solidFill>
              </a:rPr>
              <a:t>living </a:t>
            </a:r>
            <a:r>
              <a:rPr lang="en-GB" altLang="de-DE" dirty="0" smtClean="0">
                <a:solidFill>
                  <a:srgbClr val="0070C0"/>
                </a:solidFill>
              </a:rPr>
              <a:t>cells reduction</a:t>
            </a:r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798594"/>
              </p:ext>
            </p:extLst>
          </p:nvPr>
        </p:nvGraphicFramePr>
        <p:xfrm>
          <a:off x="1140977" y="1363073"/>
          <a:ext cx="8058586" cy="5358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Diagramm" r:id="rId4" imgW="7791474" imgH="5181648" progId="Excel.Chart.8">
                  <p:embed/>
                </p:oleObj>
              </mc:Choice>
              <mc:Fallback>
                <p:oleObj name="Diagramm" r:id="rId4" imgW="7791474" imgH="518164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977" y="1363073"/>
                        <a:ext cx="8058586" cy="53586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295900" y="4037252"/>
            <a:ext cx="576263" cy="185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39999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18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58800" y="924756"/>
            <a:ext cx="7704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 smtClean="0"/>
              <a:t>Crystal Violet  &amp; </a:t>
            </a:r>
            <a:r>
              <a:rPr lang="en-GB" altLang="de-DE" sz="1900" dirty="0" err="1" smtClean="0"/>
              <a:t>BacTiter-Glo</a:t>
            </a:r>
            <a:r>
              <a:rPr lang="en-GB" altLang="de-DE" sz="1900" baseline="30000" dirty="0" err="1" smtClean="0"/>
              <a:t>TM</a:t>
            </a:r>
            <a:r>
              <a:rPr lang="en-GB" altLang="de-DE" sz="1900" baseline="30000" dirty="0" smtClean="0"/>
              <a:t> </a:t>
            </a:r>
            <a:r>
              <a:rPr lang="en-GB" altLang="de-DE" sz="1900" dirty="0"/>
              <a:t>assay</a:t>
            </a:r>
          </a:p>
        </p:txBody>
      </p:sp>
    </p:spTree>
    <p:extLst>
      <p:ext uri="{BB962C8B-B14F-4D97-AF65-F5344CB8AC3E}">
        <p14:creationId xmlns:p14="http://schemas.microsoft.com/office/powerpoint/2010/main" val="411067799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de-CH" altLang="de-DE" dirty="0" err="1" smtClean="0">
                <a:solidFill>
                  <a:srgbClr val="0070C0"/>
                </a:solidFill>
              </a:rPr>
              <a:t>Biofilms</a:t>
            </a:r>
            <a:endParaRPr lang="de-CH" altLang="de-DE" dirty="0" smtClean="0">
              <a:solidFill>
                <a:srgbClr val="0070C0"/>
              </a:solidFill>
            </a:endParaRPr>
          </a:p>
        </p:txBody>
      </p:sp>
      <p:sp>
        <p:nvSpPr>
          <p:cNvPr id="7" name="Rectangle 13"/>
          <p:cNvSpPr txBox="1">
            <a:spLocks noChangeArrowheads="1"/>
          </p:cNvSpPr>
          <p:nvPr/>
        </p:nvSpPr>
        <p:spPr>
          <a:xfrm>
            <a:off x="517525" y="1388263"/>
            <a:ext cx="9299575" cy="47529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altLang="de-DE" dirty="0" smtClean="0"/>
              <a:t>Structured communities of microorganisms on surfaces or at interfaces.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dirty="0" smtClean="0"/>
              <a:t>Self-made matrix made from extracellular polymeric substances (EPS) consisting of polysaccharides, proteins, lipids, nucleic acids and </a:t>
            </a:r>
            <a:r>
              <a:rPr lang="en-GB" altLang="de-DE" dirty="0" err="1" smtClean="0"/>
              <a:t>oder</a:t>
            </a:r>
            <a:r>
              <a:rPr lang="en-GB" altLang="de-DE" dirty="0" smtClean="0"/>
              <a:t> substances.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dirty="0" smtClean="0"/>
              <a:t>Biofilm-associated microorganisms up to 1000 fold less sensitive to antimicrobial substances compared to their </a:t>
            </a:r>
            <a:r>
              <a:rPr lang="en-GB" altLang="de-DE" dirty="0" err="1" smtClean="0"/>
              <a:t>planctonic</a:t>
            </a:r>
            <a:r>
              <a:rPr lang="en-GB" altLang="de-DE" dirty="0" smtClean="0"/>
              <a:t> forms. 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1400" b="1"/>
              <a:t>1</a:t>
            </a: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4604538"/>
            <a:ext cx="4681537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8342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Flow cell with OCT-visualization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7525" y="2636038"/>
            <a:ext cx="9299575" cy="376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Miniaturized flow cell 120x2x1 mm (LxWxH)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Heterothrophic waste water biofilm (source: supernatant of activated sludge) cultivated during 24h in fed-batch mode.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Rinsed with 0.9% NaCl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Cleaning experiments in flow through mode (16 ml/min)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Experiments with NP-m and PosK.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altLang="de-DE" smtClean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8800" y="1005676"/>
            <a:ext cx="921702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800" b="1"/>
              <a:t>Optical coherence tomography (OCT)</a:t>
            </a:r>
            <a:r>
              <a:rPr lang="en-GB" altLang="de-DE" sz="1800"/>
              <a:t> is an established medical imaging technique that uses light to capture micrometer-resolution, 3d images from within optical scattering media (e.g., biological tissue). OTC is based on low-coherence interferometry, typically employing near-infrared light. The use of relatively long wavelength light allows it to penetrate into the scattering medium (Wikipedia).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19</a:t>
            </a:r>
          </a:p>
        </p:txBody>
      </p:sp>
      <p:sp>
        <p:nvSpPr>
          <p:cNvPr id="10" name="AutoShape 7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983663" y="5901526"/>
            <a:ext cx="574675" cy="576262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798888" y="5830088"/>
            <a:ext cx="51847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Time resolved video of 2d-sections (xz-plane)</a:t>
            </a:r>
            <a:br>
              <a:rPr lang="en-GB" altLang="de-DE" sz="1900"/>
            </a:br>
            <a:r>
              <a:rPr lang="en-GB" altLang="de-DE" sz="1900"/>
              <a:t>along flow path (x-direction)</a:t>
            </a:r>
          </a:p>
        </p:txBody>
      </p:sp>
    </p:spTree>
    <p:extLst>
      <p:ext uri="{BB962C8B-B14F-4D97-AF65-F5344CB8AC3E}">
        <p14:creationId xmlns:p14="http://schemas.microsoft.com/office/powerpoint/2010/main" val="14861957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positiv Kontrolle Abwasserbiofil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90688"/>
            <a:ext cx="10515600" cy="2649538"/>
          </a:xfrm>
        </p:spPr>
      </p:pic>
    </p:spTree>
    <p:extLst>
      <p:ext uri="{BB962C8B-B14F-4D97-AF65-F5344CB8AC3E}">
        <p14:creationId xmlns:p14="http://schemas.microsoft.com/office/powerpoint/2010/main" val="197325379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Endoscope dummy test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7525" y="1508913"/>
            <a:ext cx="9474200" cy="496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Filling a 2 m endoscope channel  </a:t>
            </a:r>
            <a:r>
              <a:rPr lang="en-GB" altLang="de-DE" smtClean="0">
                <a:sym typeface="Symbol" panose="05050102010706020507" pitchFamily="18" charset="2"/>
              </a:rPr>
              <a:t> </a:t>
            </a:r>
            <a:r>
              <a:rPr lang="en-GB" altLang="de-DE" smtClean="0"/>
              <a:t>4 mm with 10 ml P. </a:t>
            </a:r>
            <a:r>
              <a:rPr lang="en-GB" altLang="de-DE" i="1" smtClean="0"/>
              <a:t>aeruginosa</a:t>
            </a:r>
            <a:r>
              <a:rPr lang="en-GB" altLang="de-DE" smtClean="0"/>
              <a:t> over night culture.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Growing biofilm for 72 h at 30°C by recirculation</a:t>
            </a:r>
            <a:br>
              <a:rPr lang="en-GB" altLang="de-DE" smtClean="0"/>
            </a:br>
            <a:r>
              <a:rPr lang="en-GB" altLang="de-DE" smtClean="0"/>
              <a:t>(40 mL/min) with defined addition of growth medium.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Rinsing channel with 0.9% NaCl for 1 min at 20 ml/min.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Cutting channel in 30 cm sections for cleaning experiments (static or with flow through at 200 ml/min (cleaning) and 4 ml/min (disinfection)).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Analysing for OD</a:t>
            </a:r>
            <a:r>
              <a:rPr lang="en-GB" altLang="de-DE" baseline="-25000" smtClean="0"/>
              <a:t>595nm</a:t>
            </a:r>
            <a:r>
              <a:rPr lang="en-GB" altLang="de-DE" smtClean="0"/>
              <a:t> and colony forming units (CFU) and carrying out quantification of sugar (Dubois) and protein (Lowry).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altLang="de-DE" smtClean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8800" y="1005676"/>
            <a:ext cx="43195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EN ISO/TS 15883-5:2005 Appendix F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20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29942266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629887" cy="120015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E. channel cleaning - experimental setup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2700338" y="3534606"/>
            <a:ext cx="1133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800">
                <a:latin typeface="Calibri" panose="020F0502020204030204" pitchFamily="34" charset="0"/>
              </a:rPr>
              <a:t>treatment</a:t>
            </a:r>
          </a:p>
        </p:txBody>
      </p:sp>
      <p:pic>
        <p:nvPicPr>
          <p:cNvPr id="8" name="Picture 2" descr="G:\Biointerfaces\Bacteria@surfaces\_BIOFILM NEW\PROJECTS\KTI_Borer\results\2015\week 10\pictures dummy test\006 15min _ C - 5B5 - nMul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0" t="25639" r="35609" b="23711"/>
          <a:stretch>
            <a:fillRect/>
          </a:stretch>
        </p:blipFill>
        <p:spPr bwMode="auto">
          <a:xfrm>
            <a:off x="7664450" y="1212093"/>
            <a:ext cx="21542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558800" y="5045906"/>
            <a:ext cx="92551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800">
                <a:latin typeface="Calibri" panose="020F0502020204030204" pitchFamily="34" charset="0"/>
              </a:rPr>
              <a:t>Rinsing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0.9% NaCl 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20ml/min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1min</a:t>
            </a:r>
          </a:p>
          <a:p>
            <a:pPr eaLnBrk="1" hangingPunct="1"/>
            <a:endParaRPr lang="en-GB" altLang="de-DE" sz="1800"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782763" y="5045906"/>
            <a:ext cx="102393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800">
                <a:latin typeface="Calibri" panose="020F0502020204030204" pitchFamily="34" charset="0"/>
              </a:rPr>
              <a:t>Cleaning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1% cleaner 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Contr.: WSH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200ml/min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5 / 15min</a:t>
            </a:r>
          </a:p>
          <a:p>
            <a:pPr eaLnBrk="1" hangingPunct="1">
              <a:buFontTx/>
              <a:buChar char="-"/>
            </a:pPr>
            <a:endParaRPr lang="en-GB" altLang="de-DE" sz="1200">
              <a:latin typeface="Calibri" panose="020F0502020204030204" pitchFamily="34" charset="0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8809038" y="5045906"/>
            <a:ext cx="803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800">
                <a:latin typeface="Calibri" panose="020F0502020204030204" pitchFamily="34" charset="0"/>
              </a:rPr>
              <a:t>Vortex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5min</a:t>
            </a:r>
          </a:p>
          <a:p>
            <a:pPr eaLnBrk="1" hangingPunct="1">
              <a:buFontTx/>
              <a:buChar char="-"/>
            </a:pPr>
            <a:endParaRPr lang="en-GB" altLang="de-DE" sz="1200">
              <a:latin typeface="Calibri" panose="020F0502020204030204" pitchFamily="34" charset="0"/>
            </a:endParaRPr>
          </a:p>
          <a:p>
            <a:pPr eaLnBrk="1" hangingPunct="1"/>
            <a:endParaRPr lang="en-GB" altLang="de-DE" sz="1200"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7373938" y="5045906"/>
            <a:ext cx="1249362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800">
                <a:latin typeface="Calibri" panose="020F0502020204030204" pitchFamily="34" charset="0"/>
              </a:rPr>
              <a:t>Cutting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longitudinal</a:t>
            </a:r>
            <a:br>
              <a:rPr lang="en-GB" altLang="de-DE" sz="1200">
                <a:latin typeface="Calibri" panose="020F0502020204030204" pitchFamily="34" charset="0"/>
              </a:rPr>
            </a:br>
            <a:r>
              <a:rPr lang="en-GB" altLang="de-DE" sz="1200">
                <a:latin typeface="Calibri" panose="020F0502020204030204" pitchFamily="34" charset="0"/>
              </a:rPr>
              <a:t>  in 2 halves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5mm sections</a:t>
            </a:r>
          </a:p>
          <a:p>
            <a:pPr eaLnBrk="1" hangingPunct="1">
              <a:buFontTx/>
              <a:buChar char="-"/>
            </a:pPr>
            <a:endParaRPr lang="en-GB" altLang="de-DE" sz="1200">
              <a:latin typeface="Calibri" panose="020F0502020204030204" pitchFamily="34" charset="0"/>
            </a:endParaRPr>
          </a:p>
        </p:txBody>
      </p:sp>
      <p:sp>
        <p:nvSpPr>
          <p:cNvPr id="13" name="Textfeld 13"/>
          <p:cNvSpPr txBox="1">
            <a:spLocks noChangeArrowheads="1"/>
          </p:cNvSpPr>
          <p:nvPr/>
        </p:nvSpPr>
        <p:spPr bwMode="auto">
          <a:xfrm>
            <a:off x="4375150" y="5045906"/>
            <a:ext cx="129063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800">
                <a:latin typeface="Calibri" panose="020F0502020204030204" pitchFamily="34" charset="0"/>
              </a:rPr>
              <a:t>Disinfection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deconex®</a:t>
            </a:r>
            <a:br>
              <a:rPr lang="en-GB" altLang="de-DE" sz="1200">
                <a:latin typeface="Calibri" panose="020F0502020204030204" pitchFamily="34" charset="0"/>
              </a:rPr>
            </a:br>
            <a:r>
              <a:rPr lang="en-GB" altLang="de-DE" sz="1200">
                <a:latin typeface="Calibri" panose="020F0502020204030204" pitchFamily="34" charset="0"/>
              </a:rPr>
              <a:t>  HLD PA / PA20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4ml/min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15min</a:t>
            </a:r>
          </a:p>
          <a:p>
            <a:pPr eaLnBrk="1" hangingPunct="1">
              <a:buFontTx/>
              <a:buChar char="-"/>
            </a:pPr>
            <a:endParaRPr lang="en-GB" altLang="de-DE" sz="1200">
              <a:latin typeface="Calibri" panose="020F0502020204030204" pitchFamily="34" charset="0"/>
            </a:endParaRPr>
          </a:p>
        </p:txBody>
      </p:sp>
      <p:sp>
        <p:nvSpPr>
          <p:cNvPr id="14" name="Textfeld 14"/>
          <p:cNvSpPr txBox="1">
            <a:spLocks noChangeArrowheads="1"/>
          </p:cNvSpPr>
          <p:nvPr/>
        </p:nvSpPr>
        <p:spPr bwMode="auto">
          <a:xfrm>
            <a:off x="3149600" y="5045906"/>
            <a:ext cx="92551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800">
                <a:latin typeface="Calibri" panose="020F0502020204030204" pitchFamily="34" charset="0"/>
              </a:rPr>
              <a:t>Rinsing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0.9% NaCl 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20ml/min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1min</a:t>
            </a:r>
          </a:p>
          <a:p>
            <a:pPr eaLnBrk="1" hangingPunct="1"/>
            <a:endParaRPr lang="en-GB" altLang="de-DE" sz="1800">
              <a:latin typeface="Calibri" panose="020F0502020204030204" pitchFamily="34" charset="0"/>
            </a:endParaRPr>
          </a:p>
        </p:txBody>
      </p:sp>
      <p:sp>
        <p:nvSpPr>
          <p:cNvPr id="15" name="Textfeld 15"/>
          <p:cNvSpPr txBox="1">
            <a:spLocks noChangeArrowheads="1"/>
          </p:cNvSpPr>
          <p:nvPr/>
        </p:nvSpPr>
        <p:spPr bwMode="auto">
          <a:xfrm>
            <a:off x="6102350" y="5045906"/>
            <a:ext cx="92551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800">
                <a:latin typeface="Calibri" panose="020F0502020204030204" pitchFamily="34" charset="0"/>
              </a:rPr>
              <a:t>Rinsing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0.9% NaCl 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20ml/min</a:t>
            </a:r>
          </a:p>
          <a:p>
            <a:pPr eaLnBrk="1" hangingPunct="1">
              <a:buFontTx/>
              <a:buChar char="-"/>
            </a:pPr>
            <a:r>
              <a:rPr lang="en-GB" altLang="de-DE" sz="1200">
                <a:latin typeface="Calibri" panose="020F0502020204030204" pitchFamily="34" charset="0"/>
              </a:rPr>
              <a:t> 1min</a:t>
            </a:r>
          </a:p>
          <a:p>
            <a:pPr eaLnBrk="1" hangingPunct="1"/>
            <a:endParaRPr lang="en-GB" altLang="de-DE" sz="1800">
              <a:latin typeface="Calibri" panose="020F0502020204030204" pitchFamily="34" charset="0"/>
            </a:endParaRPr>
          </a:p>
        </p:txBody>
      </p:sp>
      <p:sp>
        <p:nvSpPr>
          <p:cNvPr id="16" name="Nach oben gekrümmter Pfeil 15"/>
          <p:cNvSpPr/>
          <p:nvPr/>
        </p:nvSpPr>
        <p:spPr>
          <a:xfrm>
            <a:off x="3509963" y="6107943"/>
            <a:ext cx="4537075" cy="665163"/>
          </a:xfrm>
          <a:prstGeom prst="curvedUpArrow">
            <a:avLst>
              <a:gd name="adj1" fmla="val 69613"/>
              <a:gd name="adj2" fmla="val 115671"/>
              <a:gd name="adj3" fmla="val 36330"/>
            </a:avLst>
          </a:prstGeom>
          <a:gradFill>
            <a:gsLst>
              <a:gs pos="8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" name="Eingekerbter Pfeil nach rechts 16"/>
          <p:cNvSpPr/>
          <p:nvPr/>
        </p:nvSpPr>
        <p:spPr>
          <a:xfrm>
            <a:off x="1458913" y="5122106"/>
            <a:ext cx="323850" cy="215900"/>
          </a:xfrm>
          <a:prstGeom prst="notchedRight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Eingekerbter Pfeil nach rechts 17"/>
          <p:cNvSpPr/>
          <p:nvPr/>
        </p:nvSpPr>
        <p:spPr>
          <a:xfrm>
            <a:off x="2790825" y="5122106"/>
            <a:ext cx="323850" cy="215900"/>
          </a:xfrm>
          <a:prstGeom prst="notchedRight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Eingekerbter Pfeil nach rechts 18"/>
          <p:cNvSpPr/>
          <p:nvPr/>
        </p:nvSpPr>
        <p:spPr>
          <a:xfrm>
            <a:off x="4014788" y="5126868"/>
            <a:ext cx="323850" cy="215900"/>
          </a:xfrm>
          <a:prstGeom prst="notchedRight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Eingekerbter Pfeil nach rechts 19"/>
          <p:cNvSpPr/>
          <p:nvPr/>
        </p:nvSpPr>
        <p:spPr>
          <a:xfrm>
            <a:off x="5778500" y="5126868"/>
            <a:ext cx="323850" cy="215900"/>
          </a:xfrm>
          <a:prstGeom prst="notchedRight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1" name="Eingekerbter Pfeil nach rechts 20"/>
          <p:cNvSpPr/>
          <p:nvPr/>
        </p:nvSpPr>
        <p:spPr>
          <a:xfrm>
            <a:off x="6977063" y="5122106"/>
            <a:ext cx="323850" cy="215900"/>
          </a:xfrm>
          <a:prstGeom prst="notchedRight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2" name="Eingekerbter Pfeil nach rechts 21"/>
          <p:cNvSpPr/>
          <p:nvPr/>
        </p:nvSpPr>
        <p:spPr>
          <a:xfrm>
            <a:off x="8478838" y="5122106"/>
            <a:ext cx="323850" cy="215900"/>
          </a:xfrm>
          <a:prstGeom prst="notchedRight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Textfeld 25"/>
          <p:cNvSpPr txBox="1">
            <a:spLocks noChangeArrowheads="1"/>
          </p:cNvSpPr>
          <p:nvPr/>
        </p:nvSpPr>
        <p:spPr bwMode="auto">
          <a:xfrm>
            <a:off x="4662488" y="6317493"/>
            <a:ext cx="2092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800">
                <a:latin typeface="Calibri" panose="020F0502020204030204" pitchFamily="34" charset="0"/>
              </a:rPr>
              <a:t>Without disinfection</a:t>
            </a:r>
          </a:p>
        </p:txBody>
      </p:sp>
      <p:pic>
        <p:nvPicPr>
          <p:cNvPr id="24" name="Picture 2" descr="G:\Biointerfaces\Bacteria@surfaces\_BIOFILM NEW\PROJECTS\KTI_Borer\results\2015\week 12\pictures dummy test\IMG_9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29549" b="26283"/>
          <a:stretch>
            <a:fillRect/>
          </a:stretch>
        </p:blipFill>
        <p:spPr bwMode="auto">
          <a:xfrm>
            <a:off x="649288" y="1212093"/>
            <a:ext cx="6192837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21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84697902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Analysis methods</a:t>
            </a:r>
          </a:p>
        </p:txBody>
      </p:sp>
      <p:pic>
        <p:nvPicPr>
          <p:cNvPr id="7" name="Picture 4" descr="http://www.cellsignet.com/media/plates/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163213"/>
            <a:ext cx="300831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1152525" y="3867938"/>
            <a:ext cx="4778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000">
                <a:latin typeface="Calibri" panose="020F0502020204030204" pitchFamily="34" charset="0"/>
              </a:rPr>
              <a:t>120µl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685925" y="3867938"/>
            <a:ext cx="4778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000">
                <a:latin typeface="Calibri" panose="020F0502020204030204" pitchFamily="34" charset="0"/>
              </a:rPr>
              <a:t>120µl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642938" y="3715538"/>
            <a:ext cx="563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000">
                <a:latin typeface="Calibri" panose="020F0502020204030204" pitchFamily="34" charset="0"/>
              </a:rPr>
              <a:t>Sample</a:t>
            </a:r>
          </a:p>
          <a:p>
            <a:pPr eaLnBrk="1" hangingPunct="1"/>
            <a:r>
              <a:rPr lang="en-GB" altLang="de-DE" sz="1000">
                <a:latin typeface="Calibri" panose="020F0502020204030204" pitchFamily="34" charset="0"/>
              </a:rPr>
              <a:t>150µl</a:t>
            </a:r>
          </a:p>
        </p:txBody>
      </p:sp>
      <p:sp>
        <p:nvSpPr>
          <p:cNvPr id="11" name="Nach unten gekrümmter Pfeil 10"/>
          <p:cNvSpPr/>
          <p:nvPr/>
        </p:nvSpPr>
        <p:spPr>
          <a:xfrm>
            <a:off x="1122363" y="3756813"/>
            <a:ext cx="215900" cy="15875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2" name="Nach unten gekrümmter Pfeil 11"/>
          <p:cNvSpPr/>
          <p:nvPr/>
        </p:nvSpPr>
        <p:spPr>
          <a:xfrm>
            <a:off x="1577975" y="3769513"/>
            <a:ext cx="215900" cy="15875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1217613" y="3621876"/>
            <a:ext cx="412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000">
                <a:latin typeface="Calibri" panose="020F0502020204030204" pitchFamily="34" charset="0"/>
              </a:rPr>
              <a:t>30µl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1674813" y="3621876"/>
            <a:ext cx="412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000">
                <a:latin typeface="Calibri" panose="020F0502020204030204" pitchFamily="34" charset="0"/>
              </a:rPr>
              <a:t>30µl</a:t>
            </a: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2198688" y="3866351"/>
            <a:ext cx="4778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000">
                <a:latin typeface="Calibri" panose="020F0502020204030204" pitchFamily="34" charset="0"/>
              </a:rPr>
              <a:t>120µl</a:t>
            </a:r>
          </a:p>
        </p:txBody>
      </p:sp>
      <p:sp>
        <p:nvSpPr>
          <p:cNvPr id="16" name="Nach unten gekrümmter Pfeil 15"/>
          <p:cNvSpPr/>
          <p:nvPr/>
        </p:nvSpPr>
        <p:spPr>
          <a:xfrm>
            <a:off x="2090738" y="3767926"/>
            <a:ext cx="215900" cy="15875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2189163" y="3620288"/>
            <a:ext cx="4143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000">
                <a:latin typeface="Calibri" panose="020F0502020204030204" pitchFamily="34" charset="0"/>
              </a:rPr>
              <a:t>30µl</a:t>
            </a: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2547938" y="3563138"/>
            <a:ext cx="5000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3600">
                <a:latin typeface="Calibri" panose="020F0502020204030204" pitchFamily="34" charset="0"/>
              </a:rPr>
              <a:t>…</a:t>
            </a:r>
          </a:p>
        </p:txBody>
      </p:sp>
      <p:pic>
        <p:nvPicPr>
          <p:cNvPr id="19" name="Picture 2" descr="G:\Biointerfaces\Bacteria@surfaces\_BIOFILM NEW\PROJECTS\KTI_Borer\results\2015\week 10\pictures dummy test\006 15min _ C - 5B5 - nMul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7" t="25639" r="12199" b="23711"/>
          <a:stretch>
            <a:fillRect/>
          </a:stretch>
        </p:blipFill>
        <p:spPr bwMode="auto">
          <a:xfrm>
            <a:off x="3346450" y="1156488"/>
            <a:ext cx="3500438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G:\Biotechnologie\Bioprocesses\Projects\Philipp\KTI_Borer\results\2014\week 15\pictures Protease activity\IMG_68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34363" r="7262" b="18138"/>
          <a:stretch>
            <a:fillRect/>
          </a:stretch>
        </p:blipFill>
        <p:spPr bwMode="auto">
          <a:xfrm>
            <a:off x="3765550" y="4528338"/>
            <a:ext cx="35925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[IMG_0090.JPG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7" t="8562" r="22995"/>
          <a:stretch>
            <a:fillRect/>
          </a:stretch>
        </p:blipFill>
        <p:spPr bwMode="auto">
          <a:xfrm>
            <a:off x="7486650" y="3840951"/>
            <a:ext cx="2071688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ingekerbter Pfeil nach rechts 21"/>
          <p:cNvSpPr>
            <a:spLocks noChangeArrowheads="1"/>
          </p:cNvSpPr>
          <p:nvPr/>
        </p:nvSpPr>
        <p:spPr bwMode="auto">
          <a:xfrm rot="7545570">
            <a:off x="2836862" y="3147214"/>
            <a:ext cx="703263" cy="500062"/>
          </a:xfrm>
          <a:prstGeom prst="notchedRightArrow">
            <a:avLst>
              <a:gd name="adj1" fmla="val 50000"/>
              <a:gd name="adj2" fmla="val 50030"/>
            </a:avLst>
          </a:prstGeom>
          <a:gradFill rotWithShape="1">
            <a:gsLst>
              <a:gs pos="0">
                <a:srgbClr val="95B3D7"/>
              </a:gs>
              <a:gs pos="100000">
                <a:srgbClr val="254061"/>
              </a:gs>
            </a:gsLst>
            <a:lin ang="0"/>
          </a:gradFill>
          <a:ln w="9525" algn="ctr">
            <a:solidFill>
              <a:srgbClr val="37609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3" name="Eingekerbter Pfeil nach rechts 22"/>
          <p:cNvSpPr>
            <a:spLocks noChangeArrowheads="1"/>
          </p:cNvSpPr>
          <p:nvPr/>
        </p:nvSpPr>
        <p:spPr bwMode="auto">
          <a:xfrm rot="5400000">
            <a:off x="4745037" y="3350414"/>
            <a:ext cx="703263" cy="500062"/>
          </a:xfrm>
          <a:prstGeom prst="notchedRightArrow">
            <a:avLst>
              <a:gd name="adj1" fmla="val 50000"/>
              <a:gd name="adj2" fmla="val 50030"/>
            </a:avLst>
          </a:prstGeom>
          <a:gradFill rotWithShape="1">
            <a:gsLst>
              <a:gs pos="0">
                <a:srgbClr val="95B3D7"/>
              </a:gs>
              <a:gs pos="100000">
                <a:srgbClr val="254061"/>
              </a:gs>
            </a:gsLst>
            <a:lin ang="0"/>
          </a:gradFill>
          <a:ln w="9525" algn="ctr">
            <a:solidFill>
              <a:srgbClr val="37609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4" name="Eingekerbter Pfeil nach rechts 23"/>
          <p:cNvSpPr>
            <a:spLocks noChangeArrowheads="1"/>
          </p:cNvSpPr>
          <p:nvPr/>
        </p:nvSpPr>
        <p:spPr bwMode="auto">
          <a:xfrm rot="2913887">
            <a:off x="6683376" y="3123400"/>
            <a:ext cx="703262" cy="500063"/>
          </a:xfrm>
          <a:prstGeom prst="notchedRightArrow">
            <a:avLst>
              <a:gd name="adj1" fmla="val 50000"/>
              <a:gd name="adj2" fmla="val 50029"/>
            </a:avLst>
          </a:prstGeom>
          <a:gradFill rotWithShape="1">
            <a:gsLst>
              <a:gs pos="0">
                <a:srgbClr val="95B3D7"/>
              </a:gs>
              <a:gs pos="100000">
                <a:srgbClr val="254061"/>
              </a:gs>
            </a:gsLst>
            <a:lin ang="0"/>
          </a:gradFill>
          <a:ln w="9525" algn="ctr">
            <a:solidFill>
              <a:srgbClr val="37609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5" name="Textfeld 23"/>
          <p:cNvSpPr txBox="1">
            <a:spLocks noChangeArrowheads="1"/>
          </p:cNvSpPr>
          <p:nvPr/>
        </p:nvSpPr>
        <p:spPr bwMode="auto">
          <a:xfrm>
            <a:off x="666750" y="2986876"/>
            <a:ext cx="1609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2000">
                <a:latin typeface="Calibri" panose="020F0502020204030204" pitchFamily="34" charset="0"/>
              </a:rPr>
              <a:t>Serial dilution</a:t>
            </a:r>
          </a:p>
          <a:p>
            <a:pPr eaLnBrk="1" hangingPunct="1"/>
            <a:r>
              <a:rPr lang="en-GB" altLang="de-DE" sz="2000">
                <a:latin typeface="Calibri" panose="020F0502020204030204" pitchFamily="34" charset="0"/>
              </a:rPr>
              <a:t>(bacteria)</a:t>
            </a:r>
          </a:p>
        </p:txBody>
      </p:sp>
      <p:sp>
        <p:nvSpPr>
          <p:cNvPr id="26" name="Textfeld 24"/>
          <p:cNvSpPr txBox="1">
            <a:spLocks noChangeArrowheads="1"/>
          </p:cNvSpPr>
          <p:nvPr/>
        </p:nvSpPr>
        <p:spPr bwMode="auto">
          <a:xfrm>
            <a:off x="4230688" y="4166388"/>
            <a:ext cx="2654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de-DE" sz="2000">
                <a:latin typeface="Calibri" panose="020F0502020204030204" pitchFamily="34" charset="0"/>
              </a:rPr>
              <a:t>Lowry method (protein)</a:t>
            </a:r>
          </a:p>
        </p:txBody>
      </p:sp>
      <p:sp>
        <p:nvSpPr>
          <p:cNvPr id="27" name="Textfeld 25"/>
          <p:cNvSpPr txBox="1">
            <a:spLocks noChangeArrowheads="1"/>
          </p:cNvSpPr>
          <p:nvPr/>
        </p:nvSpPr>
        <p:spPr bwMode="auto">
          <a:xfrm>
            <a:off x="7637463" y="2967826"/>
            <a:ext cx="17716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de-DE" sz="2000">
                <a:latin typeface="Calibri" panose="020F0502020204030204" pitchFamily="34" charset="0"/>
              </a:rPr>
              <a:t>Dubois method</a:t>
            </a:r>
          </a:p>
          <a:p>
            <a:pPr algn="ctr" eaLnBrk="1" hangingPunct="1"/>
            <a:r>
              <a:rPr lang="en-GB" altLang="de-DE" sz="2000">
                <a:latin typeface="Calibri" panose="020F0502020204030204" pitchFamily="34" charset="0"/>
              </a:rPr>
              <a:t>(sugar)</a:t>
            </a:r>
          </a:p>
        </p:txBody>
      </p:sp>
      <p:pic>
        <p:nvPicPr>
          <p:cNvPr id="28" name="Picture 2" descr="G:\Biointerfaces\Bacteria@surfaces\_BIOFILM NEW\PROJECTS\KTI_Borer\results\2015\week 11\pictures dummy test\IMG_896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19879" r="4926" b="14250"/>
          <a:stretch>
            <a:fillRect/>
          </a:stretch>
        </p:blipFill>
        <p:spPr bwMode="auto">
          <a:xfrm>
            <a:off x="1785938" y="4398163"/>
            <a:ext cx="18256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3669501"/>
            <a:ext cx="2211388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22</a:t>
            </a:r>
            <a:endParaRPr lang="en-GB" altLang="de-DE" sz="1400" b="1" dirty="0"/>
          </a:p>
        </p:txBody>
      </p:sp>
      <p:sp>
        <p:nvSpPr>
          <p:cNvPr id="31" name="Textfeld 23"/>
          <p:cNvSpPr txBox="1">
            <a:spLocks noChangeArrowheads="1"/>
          </p:cNvSpPr>
          <p:nvPr/>
        </p:nvSpPr>
        <p:spPr bwMode="auto">
          <a:xfrm>
            <a:off x="1344613" y="1627976"/>
            <a:ext cx="1185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de-DE" sz="2000">
                <a:latin typeface="Calibri" panose="020F0502020204030204" pitchFamily="34" charset="0"/>
              </a:rPr>
              <a:t>OD</a:t>
            </a:r>
            <a:r>
              <a:rPr lang="en-US" altLang="de-DE" sz="2000" baseline="-25000">
                <a:latin typeface="Calibri" panose="020F0502020204030204" pitchFamily="34" charset="0"/>
              </a:rPr>
              <a:t>595</a:t>
            </a:r>
            <a:br>
              <a:rPr lang="en-US" altLang="de-DE" sz="2000" baseline="-25000">
                <a:latin typeface="Calibri" panose="020F0502020204030204" pitchFamily="34" charset="0"/>
              </a:rPr>
            </a:br>
            <a:r>
              <a:rPr lang="en-US" altLang="de-DE" sz="2000">
                <a:latin typeface="Calibri" panose="020F0502020204030204" pitchFamily="34" charset="0"/>
              </a:rPr>
              <a:t>(bacteria)</a:t>
            </a:r>
          </a:p>
        </p:txBody>
      </p:sp>
      <p:sp>
        <p:nvSpPr>
          <p:cNvPr id="32" name="Eingekerbter Pfeil nach rechts 19"/>
          <p:cNvSpPr>
            <a:spLocks noChangeArrowheads="1"/>
          </p:cNvSpPr>
          <p:nvPr/>
        </p:nvSpPr>
        <p:spPr bwMode="auto">
          <a:xfrm rot="10800000">
            <a:off x="2574925" y="1724813"/>
            <a:ext cx="703263" cy="500063"/>
          </a:xfrm>
          <a:prstGeom prst="notchedRightArrow">
            <a:avLst>
              <a:gd name="adj1" fmla="val 50000"/>
              <a:gd name="adj2" fmla="val 50030"/>
            </a:avLst>
          </a:prstGeom>
          <a:gradFill rotWithShape="1">
            <a:gsLst>
              <a:gs pos="0">
                <a:srgbClr val="95B3D7"/>
              </a:gs>
              <a:gs pos="100000">
                <a:srgbClr val="254061"/>
              </a:gs>
            </a:gsLst>
            <a:lin ang="0"/>
          </a:gradFill>
          <a:ln w="9525" algn="ctr">
            <a:solidFill>
              <a:srgbClr val="37609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240919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Bacteria reduction</a:t>
            </a:r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287179"/>
              </p:ext>
            </p:extLst>
          </p:nvPr>
        </p:nvGraphicFramePr>
        <p:xfrm>
          <a:off x="558800" y="1835938"/>
          <a:ext cx="9288463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Diagramm" r:id="rId4" imgW="8553569" imgH="3876484" progId="Excel.Chart.8">
                  <p:embed/>
                </p:oleObj>
              </mc:Choice>
              <mc:Fallback>
                <p:oleObj name="Diagramm" r:id="rId4" imgW="8553569" imgH="387648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835938"/>
                        <a:ext cx="9288463" cy="421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214563" y="2343938"/>
            <a:ext cx="59769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646363" y="2258213"/>
            <a:ext cx="59769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025775" y="2382038"/>
            <a:ext cx="59769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224838" y="2156613"/>
            <a:ext cx="936625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7326313" y="2248688"/>
            <a:ext cx="0" cy="9890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6894513" y="2372513"/>
            <a:ext cx="0" cy="5762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7686675" y="2372513"/>
            <a:ext cx="0" cy="7921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813550" y="2445538"/>
            <a:ext cx="503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600">
                <a:solidFill>
                  <a:srgbClr val="0000FF"/>
                </a:solidFill>
              </a:rPr>
              <a:t>1.6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250113" y="2588413"/>
            <a:ext cx="503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600">
                <a:solidFill>
                  <a:srgbClr val="0000FF"/>
                </a:solidFill>
              </a:rPr>
              <a:t>2.5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7624763" y="2756688"/>
            <a:ext cx="503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600">
                <a:solidFill>
                  <a:srgbClr val="0000FF"/>
                </a:solidFill>
              </a:rPr>
              <a:t>2.1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8262938" y="2564601"/>
            <a:ext cx="14398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RF log</a:t>
            </a:r>
            <a:r>
              <a:rPr lang="en-GB" altLang="de-DE" sz="1900" baseline="-25000"/>
              <a:t>10</a:t>
            </a:r>
            <a:endParaRPr lang="en-GB" altLang="de-DE" sz="1900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1811338" y="2229638"/>
            <a:ext cx="64087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6462713" y="2229638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410325" y="2229638"/>
            <a:ext cx="503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600"/>
              <a:t>0.8</a:t>
            </a: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558800" y="932651"/>
            <a:ext cx="9217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2000" dirty="0"/>
              <a:t>Static </a:t>
            </a:r>
            <a:r>
              <a:rPr lang="en-GB" altLang="de-DE" sz="2000" dirty="0" smtClean="0"/>
              <a:t>(without pumping) vs</a:t>
            </a:r>
            <a:r>
              <a:rPr lang="en-GB" altLang="de-DE" sz="2000" dirty="0"/>
              <a:t>. flow </a:t>
            </a:r>
            <a:r>
              <a:rPr lang="en-GB" altLang="de-DE" sz="2000" dirty="0" smtClean="0"/>
              <a:t>through cleaning</a:t>
            </a:r>
            <a:r>
              <a:rPr lang="en-GB" altLang="de-DE" sz="1900" dirty="0"/>
              <a:t> </a:t>
            </a:r>
            <a:r>
              <a:rPr lang="en-GB" altLang="de-DE" sz="1900" dirty="0" smtClean="0"/>
              <a:t>(pumping at 200 ml/min)</a:t>
            </a:r>
            <a:endParaRPr lang="en-GB" altLang="de-DE" sz="1900" dirty="0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23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8525217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Reduction of protein and sugar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58800" y="932651"/>
            <a:ext cx="5048177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900" u="sng" dirty="0" smtClean="0"/>
              <a:t>Flow through cleaning:</a:t>
            </a:r>
            <a:r>
              <a:rPr lang="en-GB" altLang="de-DE" sz="1900" dirty="0" smtClean="0"/>
              <a:t> </a:t>
            </a:r>
            <a:r>
              <a:rPr lang="en-GB" altLang="de-DE" sz="1900" dirty="0"/>
              <a:t>5, 15 min, 200 ml/min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24</a:t>
            </a:r>
            <a:endParaRPr lang="en-GB" altLang="de-DE" sz="1400" b="1" dirty="0"/>
          </a:p>
        </p:txBody>
      </p:sp>
      <p:graphicFrame>
        <p:nvGraphicFramePr>
          <p:cNvPr id="9" name="Object 1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218317"/>
              </p:ext>
            </p:extLst>
          </p:nvPr>
        </p:nvGraphicFramePr>
        <p:xfrm>
          <a:off x="0" y="1437476"/>
          <a:ext cx="8407400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Diagramm" r:id="rId4" imgW="7791474" imgH="4734092" progId="Excel.Chart.8">
                  <p:embed/>
                </p:oleObj>
              </mc:Choice>
              <mc:Fallback>
                <p:oleObj name="Diagramm" r:id="rId4" imgW="7791474" imgH="473409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37476"/>
                        <a:ext cx="8407400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326313" y="2948776"/>
            <a:ext cx="2665412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NP-m fulfills requirements of EN ISO/TS 15883-5:2005 Appendix F</a:t>
            </a:r>
          </a:p>
        </p:txBody>
      </p:sp>
    </p:spTree>
    <p:extLst>
      <p:ext uri="{BB962C8B-B14F-4D97-AF65-F5344CB8AC3E}">
        <p14:creationId xmlns:p14="http://schemas.microsoft.com/office/powerpoint/2010/main" val="10209531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Summary reduction of all parameters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25</a:t>
            </a:r>
            <a:endParaRPr lang="en-GB" altLang="de-DE" sz="1400" b="1" dirty="0"/>
          </a:p>
        </p:txBody>
      </p:sp>
      <p:graphicFrame>
        <p:nvGraphicFramePr>
          <p:cNvPr id="8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918905"/>
              </p:ext>
            </p:extLst>
          </p:nvPr>
        </p:nvGraphicFramePr>
        <p:xfrm>
          <a:off x="576263" y="1293013"/>
          <a:ext cx="8623300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Diagramm" r:id="rId4" imgW="7791474" imgH="4905613" progId="Excel.Chart.8">
                  <p:embed/>
                </p:oleObj>
              </mc:Choice>
              <mc:Fallback>
                <p:oleObj name="Diagramm" r:id="rId4" imgW="7791474" imgH="490561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1293013"/>
                        <a:ext cx="8623300" cy="542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58800" y="932651"/>
            <a:ext cx="477727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900" u="sng" dirty="0" smtClean="0"/>
              <a:t>Flow through cleaning:</a:t>
            </a:r>
            <a:r>
              <a:rPr lang="en-GB" altLang="de-DE" sz="1900" dirty="0" smtClean="0"/>
              <a:t>15 </a:t>
            </a:r>
            <a:r>
              <a:rPr lang="en-GB" altLang="de-DE" sz="1900" dirty="0"/>
              <a:t>min, 200 ml/min</a:t>
            </a:r>
          </a:p>
        </p:txBody>
      </p:sp>
    </p:spTree>
    <p:extLst>
      <p:ext uri="{BB962C8B-B14F-4D97-AF65-F5344CB8AC3E}">
        <p14:creationId xmlns:p14="http://schemas.microsoft.com/office/powerpoint/2010/main" val="34149012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Comparison dummy / microplate</a:t>
            </a:r>
          </a:p>
        </p:txBody>
      </p:sp>
      <p:graphicFrame>
        <p:nvGraphicFramePr>
          <p:cNvPr id="8" name="Object 1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1565743"/>
              </p:ext>
            </p:extLst>
          </p:nvPr>
        </p:nvGraphicFramePr>
        <p:xfrm>
          <a:off x="774700" y="1221576"/>
          <a:ext cx="7704138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Diagramm" r:id="rId4" imgW="7791474" imgH="5753219" progId="Excel.Chart.8">
                  <p:embed/>
                </p:oleObj>
              </mc:Choice>
              <mc:Fallback>
                <p:oleObj name="Diagramm" r:id="rId4" imgW="7791474" imgH="575321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1221576"/>
                        <a:ext cx="7704138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18"/>
          <p:cNvSpPr>
            <a:spLocks/>
          </p:cNvSpPr>
          <p:nvPr/>
        </p:nvSpPr>
        <p:spPr bwMode="auto">
          <a:xfrm rot="2234191">
            <a:off x="7040563" y="5253826"/>
            <a:ext cx="174625" cy="1368425"/>
          </a:xfrm>
          <a:prstGeom prst="rightBracket">
            <a:avLst>
              <a:gd name="adj" fmla="val 65303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7183438" y="5901526"/>
            <a:ext cx="23570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GB" altLang="de-DE" sz="1600" dirty="0" smtClean="0">
                <a:solidFill>
                  <a:srgbClr val="0000FF"/>
                </a:solidFill>
              </a:rPr>
              <a:t>Dummy, flow </a:t>
            </a:r>
            <a:r>
              <a:rPr lang="en-GB" altLang="de-DE" sz="1600" dirty="0">
                <a:solidFill>
                  <a:srgbClr val="0000FF"/>
                </a:solidFill>
              </a:rPr>
              <a:t>through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7831137" y="5017288"/>
            <a:ext cx="15798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600" dirty="0" smtClean="0">
                <a:solidFill>
                  <a:srgbClr val="0000FF"/>
                </a:solidFill>
              </a:rPr>
              <a:t> </a:t>
            </a:r>
            <a:r>
              <a:rPr lang="en-GB" altLang="de-DE" sz="1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GB" altLang="de-DE" sz="1600" dirty="0" smtClean="0">
                <a:solidFill>
                  <a:srgbClr val="0000FF"/>
                </a:solidFill>
              </a:rPr>
              <a:t>Microplate</a:t>
            </a:r>
            <a:endParaRPr lang="en-GB" altLang="de-DE" sz="1600" dirty="0">
              <a:solidFill>
                <a:srgbClr val="0000FF"/>
              </a:solidFill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1113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26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6404238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Residual biofilm under microscope</a:t>
            </a:r>
          </a:p>
        </p:txBody>
      </p:sp>
      <p:pic>
        <p:nvPicPr>
          <p:cNvPr id="7" name="Picture 5" descr="WSH 4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772438"/>
            <a:ext cx="30241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5B5 4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1772438"/>
            <a:ext cx="30241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BZyme 4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1772438"/>
            <a:ext cx="302418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SymeS5 4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075901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nMulti 4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4075901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Matrix 4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4075901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11325" y="1412076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WSH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773613" y="1412076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>
                <a:solidFill>
                  <a:srgbClr val="0000FF"/>
                </a:solidFill>
              </a:rPr>
              <a:t>NP-m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902575" y="1412076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R2-m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709738" y="6312688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R3-m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772025" y="6312688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R1-m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900988" y="6312688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R6-o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596900" y="3902863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982663" y="389810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21" name="AutoShape 21"/>
          <p:cNvCxnSpPr>
            <a:cxnSpLocks noChangeShapeType="1"/>
          </p:cNvCxnSpPr>
          <p:nvPr/>
        </p:nvCxnSpPr>
        <p:spPr bwMode="auto">
          <a:xfrm flipV="1">
            <a:off x="596900" y="3931438"/>
            <a:ext cx="385763" cy="4763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969963" y="3798088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250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3687763" y="3907626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4073525" y="3902863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25" name="AutoShape 25"/>
          <p:cNvCxnSpPr>
            <a:cxnSpLocks noChangeShapeType="1"/>
          </p:cNvCxnSpPr>
          <p:nvPr/>
        </p:nvCxnSpPr>
        <p:spPr bwMode="auto">
          <a:xfrm flipV="1">
            <a:off x="3687763" y="3936201"/>
            <a:ext cx="385762" cy="4762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4060825" y="3802851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250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6788150" y="3907626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7173913" y="3902863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29" name="AutoShape 29"/>
          <p:cNvCxnSpPr>
            <a:cxnSpLocks noChangeShapeType="1"/>
          </p:cNvCxnSpPr>
          <p:nvPr/>
        </p:nvCxnSpPr>
        <p:spPr bwMode="auto">
          <a:xfrm flipV="1">
            <a:off x="6788150" y="3936201"/>
            <a:ext cx="385763" cy="4762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7161213" y="3802851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250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592138" y="6217438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977900" y="6212676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33" name="AutoShape 33"/>
          <p:cNvCxnSpPr>
            <a:cxnSpLocks noChangeShapeType="1"/>
          </p:cNvCxnSpPr>
          <p:nvPr/>
        </p:nvCxnSpPr>
        <p:spPr bwMode="auto">
          <a:xfrm flipV="1">
            <a:off x="592138" y="6246013"/>
            <a:ext cx="385762" cy="4763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965200" y="6112663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250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3683000" y="622220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4068763" y="6217438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37" name="AutoShape 37"/>
          <p:cNvCxnSpPr>
            <a:cxnSpLocks noChangeShapeType="1"/>
          </p:cNvCxnSpPr>
          <p:nvPr/>
        </p:nvCxnSpPr>
        <p:spPr bwMode="auto">
          <a:xfrm flipV="1">
            <a:off x="3683000" y="6250776"/>
            <a:ext cx="385763" cy="4762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4056063" y="6117426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250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6783388" y="622220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7169150" y="6217438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41" name="AutoShape 41"/>
          <p:cNvCxnSpPr>
            <a:cxnSpLocks noChangeShapeType="1"/>
          </p:cNvCxnSpPr>
          <p:nvPr/>
        </p:nvCxnSpPr>
        <p:spPr bwMode="auto">
          <a:xfrm flipV="1">
            <a:off x="6783388" y="6250776"/>
            <a:ext cx="385762" cy="4762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7156450" y="6117426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250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558800" y="932651"/>
            <a:ext cx="35861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900"/>
              <a:t>CYTO 9-staining (nucleic acids)</a:t>
            </a: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27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59315409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17525" y="-2387"/>
            <a:ext cx="9299575" cy="1200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de-DE" dirty="0" smtClean="0">
                <a:solidFill>
                  <a:srgbClr val="0070C0"/>
                </a:solidFill>
              </a:rPr>
              <a:t>Endoscopes and infections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005676"/>
            <a:ext cx="8137525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758113" y="6338088"/>
            <a:ext cx="20891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600"/>
              <a:t>Kovaleva et al. 2013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244600" y="1796251"/>
            <a:ext cx="0" cy="3097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8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9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2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57262046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Residual biofilm under microscope</a:t>
            </a:r>
          </a:p>
        </p:txBody>
      </p:sp>
      <p:pic>
        <p:nvPicPr>
          <p:cNvPr id="7" name="Picture 5" descr="5B5 2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1772438"/>
            <a:ext cx="30241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BZyme 2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1772438"/>
            <a:ext cx="302577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ASymeS5 2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075901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nMulti 2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4075901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Matrix 20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4075901"/>
            <a:ext cx="302577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WSH 20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772438"/>
            <a:ext cx="30241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11325" y="1412076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WSH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773613" y="1412076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>
                <a:solidFill>
                  <a:srgbClr val="0000FF"/>
                </a:solidFill>
              </a:rPr>
              <a:t>NP-m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902575" y="1412076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R2-m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709738" y="6312688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R3-m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772025" y="6312688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R1-m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900988" y="6312688"/>
            <a:ext cx="86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R6-o</a:t>
            </a: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81050" y="622855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92138" y="622855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21" name="AutoShape 19"/>
          <p:cNvCxnSpPr>
            <a:cxnSpLocks noChangeShapeType="1"/>
          </p:cNvCxnSpPr>
          <p:nvPr/>
        </p:nvCxnSpPr>
        <p:spPr bwMode="auto">
          <a:xfrm>
            <a:off x="582613" y="6263476"/>
            <a:ext cx="188912" cy="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76288" y="6126951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3871913" y="622220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3683000" y="622220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25" name="AutoShape 23"/>
          <p:cNvCxnSpPr>
            <a:cxnSpLocks noChangeShapeType="1"/>
          </p:cNvCxnSpPr>
          <p:nvPr/>
        </p:nvCxnSpPr>
        <p:spPr bwMode="auto">
          <a:xfrm>
            <a:off x="3683000" y="6258713"/>
            <a:ext cx="188913" cy="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857625" y="6120601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6967538" y="6226963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6778625" y="6226963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29" name="AutoShape 27"/>
          <p:cNvCxnSpPr>
            <a:cxnSpLocks noChangeShapeType="1"/>
          </p:cNvCxnSpPr>
          <p:nvPr/>
        </p:nvCxnSpPr>
        <p:spPr bwMode="auto">
          <a:xfrm>
            <a:off x="6778625" y="6263476"/>
            <a:ext cx="188913" cy="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6953250" y="6125363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>
            <a:off x="785813" y="3933026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596900" y="3933026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33" name="AutoShape 31"/>
          <p:cNvCxnSpPr>
            <a:cxnSpLocks noChangeShapeType="1"/>
          </p:cNvCxnSpPr>
          <p:nvPr/>
        </p:nvCxnSpPr>
        <p:spPr bwMode="auto">
          <a:xfrm>
            <a:off x="587375" y="3967951"/>
            <a:ext cx="188913" cy="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781050" y="3831426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>
            <a:off x="3876675" y="3926676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3687763" y="3926676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37" name="AutoShape 35"/>
          <p:cNvCxnSpPr>
            <a:cxnSpLocks noChangeShapeType="1"/>
          </p:cNvCxnSpPr>
          <p:nvPr/>
        </p:nvCxnSpPr>
        <p:spPr bwMode="auto">
          <a:xfrm>
            <a:off x="3687763" y="3963188"/>
            <a:ext cx="188912" cy="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3862388" y="3825076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6972300" y="3931438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6783388" y="3931438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41" name="AutoShape 39"/>
          <p:cNvCxnSpPr>
            <a:cxnSpLocks noChangeShapeType="1"/>
          </p:cNvCxnSpPr>
          <p:nvPr/>
        </p:nvCxnSpPr>
        <p:spPr bwMode="auto">
          <a:xfrm>
            <a:off x="6783388" y="3967951"/>
            <a:ext cx="188912" cy="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 Box 40"/>
          <p:cNvSpPr txBox="1">
            <a:spLocks noChangeArrowheads="1"/>
          </p:cNvSpPr>
          <p:nvPr/>
        </p:nvSpPr>
        <p:spPr bwMode="auto">
          <a:xfrm>
            <a:off x="6958013" y="3829838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28</a:t>
            </a:r>
            <a:endParaRPr lang="en-GB" altLang="de-DE" sz="1400" b="1" dirty="0"/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558800" y="932651"/>
            <a:ext cx="20161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900"/>
              <a:t>Higher resolution</a:t>
            </a:r>
          </a:p>
        </p:txBody>
      </p:sp>
    </p:spTree>
    <p:extLst>
      <p:ext uri="{BB962C8B-B14F-4D97-AF65-F5344CB8AC3E}">
        <p14:creationId xmlns:p14="http://schemas.microsoft.com/office/powerpoint/2010/main" val="105698709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>
                <a:solidFill>
                  <a:srgbClr val="0070C0"/>
                </a:solidFill>
              </a:rPr>
              <a:t>W</a:t>
            </a:r>
            <a:r>
              <a:rPr lang="en-GB" altLang="de-DE" dirty="0" smtClean="0">
                <a:solidFill>
                  <a:srgbClr val="0070C0"/>
                </a:solidFill>
              </a:rPr>
              <a:t>ithout / with disinfection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8800" y="1005676"/>
            <a:ext cx="92884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Cleaning 15 min, 200 ml/min </a:t>
            </a:r>
            <a:r>
              <a:rPr lang="en-GB" altLang="de-DE" sz="1900">
                <a:sym typeface="Wingdings" panose="05000000000000000000" pitchFamily="2" charset="2"/>
              </a:rPr>
              <a:t></a:t>
            </a:r>
            <a:r>
              <a:rPr lang="en-GB" altLang="de-DE" sz="1900"/>
              <a:t> disinfection 15 min, 4 ml/min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39</a:t>
            </a:r>
            <a:endParaRPr lang="en-GB" altLang="de-DE" sz="1400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51" y="1715206"/>
            <a:ext cx="7216838" cy="4742237"/>
          </a:xfrm>
          <a:prstGeom prst="rect">
            <a:avLst/>
          </a:prstGeom>
        </p:spPr>
      </p:pic>
      <p:pic>
        <p:nvPicPr>
          <p:cNvPr id="12" name="Picture 18" descr="a_ausrufezeichen2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83" y="4544593"/>
            <a:ext cx="4143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0696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Biofilm before / after disinfection</a:t>
            </a:r>
          </a:p>
        </p:txBody>
      </p:sp>
      <p:pic>
        <p:nvPicPr>
          <p:cNvPr id="7" name="Picture 4" descr="WSH 4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586701"/>
            <a:ext cx="302418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646113" y="3742526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1031875" y="3737763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10" name="AutoShape 7"/>
          <p:cNvCxnSpPr>
            <a:cxnSpLocks noChangeShapeType="1"/>
          </p:cNvCxnSpPr>
          <p:nvPr/>
        </p:nvCxnSpPr>
        <p:spPr bwMode="auto">
          <a:xfrm flipV="1">
            <a:off x="646113" y="3771101"/>
            <a:ext cx="385762" cy="4762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19175" y="3637751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250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2" name="Picture 9" descr="WSH 4x disinfec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3963188"/>
            <a:ext cx="302418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5B5 2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1586701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5B5 20x disinfec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3963188"/>
            <a:ext cx="30241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WSH 20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1586701"/>
            <a:ext cx="302418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WSH 20x disinfect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3967951"/>
            <a:ext cx="302418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654050" y="6117426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1039813" y="6112663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19" name="AutoShape 16"/>
          <p:cNvCxnSpPr>
            <a:cxnSpLocks noChangeShapeType="1"/>
          </p:cNvCxnSpPr>
          <p:nvPr/>
        </p:nvCxnSpPr>
        <p:spPr bwMode="auto">
          <a:xfrm flipV="1">
            <a:off x="654050" y="6146001"/>
            <a:ext cx="385763" cy="4762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027113" y="6012651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250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3929063" y="6119013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3740150" y="6119013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23" name="AutoShape 20"/>
          <p:cNvCxnSpPr>
            <a:cxnSpLocks noChangeShapeType="1"/>
          </p:cNvCxnSpPr>
          <p:nvPr/>
        </p:nvCxnSpPr>
        <p:spPr bwMode="auto">
          <a:xfrm>
            <a:off x="3740150" y="6155526"/>
            <a:ext cx="188913" cy="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3914775" y="6017413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7031038" y="6109488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6842125" y="6109488"/>
            <a:ext cx="0" cy="714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27" name="AutoShape 24"/>
          <p:cNvCxnSpPr>
            <a:cxnSpLocks noChangeShapeType="1"/>
          </p:cNvCxnSpPr>
          <p:nvPr/>
        </p:nvCxnSpPr>
        <p:spPr bwMode="auto">
          <a:xfrm>
            <a:off x="6842125" y="6146001"/>
            <a:ext cx="188913" cy="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7016750" y="6007888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>
            <a:off x="7029450" y="373935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6840538" y="373935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31" name="AutoShape 28"/>
          <p:cNvCxnSpPr>
            <a:cxnSpLocks noChangeShapeType="1"/>
          </p:cNvCxnSpPr>
          <p:nvPr/>
        </p:nvCxnSpPr>
        <p:spPr bwMode="auto">
          <a:xfrm>
            <a:off x="6840538" y="3775863"/>
            <a:ext cx="188912" cy="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7015163" y="3637751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3933825" y="373300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>
            <a:off x="3744913" y="3733001"/>
            <a:ext cx="0" cy="714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35" name="AutoShape 32"/>
          <p:cNvCxnSpPr>
            <a:cxnSpLocks noChangeShapeType="1"/>
          </p:cNvCxnSpPr>
          <p:nvPr/>
        </p:nvCxnSpPr>
        <p:spPr bwMode="auto">
          <a:xfrm>
            <a:off x="3744913" y="3769513"/>
            <a:ext cx="188912" cy="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3919538" y="3631401"/>
            <a:ext cx="647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000" b="1">
                <a:solidFill>
                  <a:srgbClr val="FFFF00"/>
                </a:solidFill>
              </a:rPr>
              <a:t>25 </a:t>
            </a:r>
            <a:r>
              <a:rPr lang="en-GB" altLang="de-DE" sz="1000" b="1">
                <a:solidFill>
                  <a:srgbClr val="FFFF00"/>
                </a:solidFill>
                <a:sym typeface="Symbol" panose="05050102010706020507" pitchFamily="18" charset="2"/>
              </a:rPr>
              <a:t>m</a:t>
            </a:r>
            <a:r>
              <a:rPr lang="en-GB" altLang="de-DE" sz="1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630237" y="1586701"/>
            <a:ext cx="1798637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>
                <a:solidFill>
                  <a:schemeClr val="bg1"/>
                </a:solidFill>
              </a:rPr>
              <a:t>WSH </a:t>
            </a:r>
            <a:r>
              <a:rPr lang="en-GB" altLang="de-DE" sz="1900" dirty="0" smtClean="0">
                <a:solidFill>
                  <a:schemeClr val="bg1"/>
                </a:solidFill>
              </a:rPr>
              <a:t>cleaning</a:t>
            </a:r>
            <a:endParaRPr lang="en-GB" altLang="de-DE" sz="1900" dirty="0">
              <a:solidFill>
                <a:schemeClr val="bg1"/>
              </a:solidFill>
            </a:endParaRP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3727449" y="1586701"/>
            <a:ext cx="1904607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>
                <a:solidFill>
                  <a:schemeClr val="bg1"/>
                </a:solidFill>
              </a:rPr>
              <a:t>WSH </a:t>
            </a:r>
            <a:r>
              <a:rPr lang="en-GB" altLang="de-DE" sz="1900" dirty="0" smtClean="0">
                <a:solidFill>
                  <a:schemeClr val="bg1"/>
                </a:solidFill>
              </a:rPr>
              <a:t>cleaning</a:t>
            </a:r>
            <a:endParaRPr lang="en-GB" altLang="de-DE" sz="1900" dirty="0">
              <a:solidFill>
                <a:schemeClr val="bg1"/>
              </a:solidFill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630238" y="3963188"/>
            <a:ext cx="2962626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 smtClean="0">
                <a:solidFill>
                  <a:schemeClr val="bg1"/>
                </a:solidFill>
              </a:rPr>
              <a:t>After WSH &amp; Disinfection</a:t>
            </a:r>
            <a:endParaRPr lang="en-GB" altLang="de-DE" sz="1900" dirty="0">
              <a:solidFill>
                <a:schemeClr val="bg1"/>
              </a:solidFill>
            </a:endParaRPr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3727449" y="3963188"/>
            <a:ext cx="287565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 smtClean="0">
                <a:solidFill>
                  <a:schemeClr val="bg1"/>
                </a:solidFill>
              </a:rPr>
              <a:t>After WSH &amp; Disinfection</a:t>
            </a:r>
            <a:endParaRPr lang="en-GB" altLang="de-DE" sz="1900" dirty="0">
              <a:solidFill>
                <a:schemeClr val="bg1"/>
              </a:solidFill>
            </a:endParaRP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6823074" y="3963188"/>
            <a:ext cx="299402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 smtClean="0">
                <a:solidFill>
                  <a:schemeClr val="bg1"/>
                </a:solidFill>
              </a:rPr>
              <a:t>After NP-m &amp; Disinfection</a:t>
            </a:r>
            <a:endParaRPr lang="en-GB" altLang="de-DE" sz="1900" dirty="0">
              <a:solidFill>
                <a:schemeClr val="bg1"/>
              </a:solidFill>
            </a:endParaRPr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6823075" y="1586701"/>
            <a:ext cx="2167176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>
                <a:solidFill>
                  <a:schemeClr val="bg1"/>
                </a:solidFill>
              </a:rPr>
              <a:t>NP-m </a:t>
            </a:r>
            <a:r>
              <a:rPr lang="en-GB" altLang="de-DE" sz="1900" dirty="0" smtClean="0">
                <a:solidFill>
                  <a:schemeClr val="bg1"/>
                </a:solidFill>
              </a:rPr>
              <a:t>cleaning</a:t>
            </a:r>
            <a:endParaRPr lang="en-GB" altLang="de-DE" sz="1900" dirty="0">
              <a:solidFill>
                <a:schemeClr val="bg1"/>
              </a:solidFill>
            </a:endParaRPr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558800" y="1005676"/>
            <a:ext cx="92884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 dirty="0"/>
              <a:t>Disinfectant: </a:t>
            </a:r>
            <a:r>
              <a:rPr lang="en-GB" altLang="de-DE" sz="1900" dirty="0" err="1"/>
              <a:t>deconex</a:t>
            </a:r>
            <a:r>
              <a:rPr lang="en-GB" altLang="de-DE" sz="1900" baseline="30000" dirty="0"/>
              <a:t>®</a:t>
            </a:r>
            <a:r>
              <a:rPr lang="en-GB" altLang="de-DE" sz="1900" dirty="0"/>
              <a:t> HLD PA (formulated </a:t>
            </a:r>
            <a:r>
              <a:rPr lang="en-GB" altLang="de-DE" sz="1900" dirty="0" smtClean="0"/>
              <a:t>pH-neutral </a:t>
            </a:r>
            <a:r>
              <a:rPr lang="en-GB" altLang="de-DE" sz="1900" dirty="0" err="1" smtClean="0"/>
              <a:t>peracetic</a:t>
            </a:r>
            <a:r>
              <a:rPr lang="en-GB" altLang="de-DE" sz="1900" dirty="0" smtClean="0"/>
              <a:t> </a:t>
            </a:r>
            <a:r>
              <a:rPr lang="en-GB" altLang="de-DE" sz="1900" dirty="0"/>
              <a:t>acid)</a:t>
            </a:r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30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8844150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7525" y="1177871"/>
            <a:ext cx="9299575" cy="5233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altLang="de-DE" sz="2000" dirty="0" smtClean="0"/>
              <a:t>Different analysis methods for different phases of product development required.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dirty="0" smtClean="0"/>
              <a:t>Results of microplate screening methods essentially congruent with more laborious dummy tests. </a:t>
            </a:r>
            <a:endParaRPr lang="en-GB" altLang="de-DE" sz="20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dirty="0" smtClean="0">
                <a:sym typeface="Wingdings" panose="05000000000000000000" pitchFamily="2" charset="2"/>
              </a:rPr>
              <a:t>S. </a:t>
            </a:r>
            <a:r>
              <a:rPr lang="en-GB" altLang="de-DE" sz="2000" i="1" dirty="0" smtClean="0">
                <a:sym typeface="Wingdings" panose="05000000000000000000" pitchFamily="2" charset="2"/>
              </a:rPr>
              <a:t>aureus</a:t>
            </a:r>
            <a:r>
              <a:rPr lang="en-GB" altLang="de-DE" sz="2000" dirty="0" smtClean="0">
                <a:sym typeface="Wingdings" panose="05000000000000000000" pitchFamily="2" charset="2"/>
              </a:rPr>
              <a:t> biofilm less resistant than P. </a:t>
            </a:r>
            <a:r>
              <a:rPr lang="en-GB" altLang="de-DE" sz="2000" i="1" dirty="0" smtClean="0">
                <a:sym typeface="Wingdings" panose="05000000000000000000" pitchFamily="2" charset="2"/>
              </a:rPr>
              <a:t>aeruginosa</a:t>
            </a:r>
            <a:r>
              <a:rPr lang="en-GB" altLang="de-DE" sz="2000" dirty="0" smtClean="0">
                <a:sym typeface="Wingdings" panose="05000000000000000000" pitchFamily="2" charset="2"/>
              </a:rPr>
              <a:t> biofilm, particularly when using enzymatic cleaners.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dirty="0" smtClean="0">
                <a:sym typeface="Wingdings" panose="05000000000000000000" pitchFamily="2" charset="2"/>
              </a:rPr>
              <a:t>Disinfectant-cleaners and cleaners with biocidal ingredients generally didn’t clean effectively, neither biofilm nor blood.  They showed particularly low performance in case of S. </a:t>
            </a:r>
            <a:r>
              <a:rPr lang="en-GB" altLang="de-DE" sz="2000" i="1" dirty="0" smtClean="0">
                <a:sym typeface="Wingdings" panose="05000000000000000000" pitchFamily="2" charset="2"/>
              </a:rPr>
              <a:t>aureus</a:t>
            </a:r>
            <a:r>
              <a:rPr lang="en-GB" altLang="de-DE" sz="2000" dirty="0" smtClean="0">
                <a:sym typeface="Wingdings" panose="05000000000000000000" pitchFamily="2" charset="2"/>
              </a:rPr>
              <a:t> biofilm.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dirty="0" smtClean="0">
                <a:sym typeface="Wingdings" panose="05000000000000000000" pitchFamily="2" charset="2"/>
              </a:rPr>
              <a:t>Only excellent cleaning guarantees the success of the following disinfection stage. This is especially true in case of biofilm.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dirty="0" smtClean="0">
                <a:sym typeface="Wingdings" panose="05000000000000000000" pitchFamily="2" charset="2"/>
              </a:rPr>
              <a:t>There is often a big gap between manufacturer claims and real performance.  Need for standardized test methods and definition of minimal performance requirements for medical device cleaners.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dirty="0" smtClean="0">
                <a:sym typeface="Wingdings" panose="05000000000000000000" pitchFamily="2" charset="2"/>
              </a:rPr>
              <a:t>Within this project, a new enzymatic product with excellent cleaning performance for biofilm </a:t>
            </a:r>
            <a:r>
              <a:rPr lang="en-GB" altLang="de-DE" sz="2000" u="sng" dirty="0" smtClean="0">
                <a:sym typeface="Wingdings" panose="05000000000000000000" pitchFamily="2" charset="2"/>
              </a:rPr>
              <a:t>and</a:t>
            </a:r>
            <a:r>
              <a:rPr lang="en-GB" altLang="de-DE" sz="2000" dirty="0" smtClean="0">
                <a:sym typeface="Wingdings" panose="05000000000000000000" pitchFamily="2" charset="2"/>
              </a:rPr>
              <a:t> blood was developed, which will be used for manual (pre-)cleaning of flexible endoscopes as well as surgical instruments. </a:t>
            </a:r>
          </a:p>
          <a:p>
            <a:endParaRPr lang="en-GB" altLang="de-DE" sz="20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altLang="de-DE" sz="20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altLang="de-DE" sz="2000" dirty="0" smtClean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31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8668822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Thank you for your attention!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64426"/>
            <a:ext cx="5688012" cy="531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462713" y="4045738"/>
            <a:ext cx="3529012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Dr. Qun Ren, Empa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Stefan Mauerhofer, Borer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Dr. Philipp Stiefel, Empa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Dr. Urs Rosenberg, Borer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Stefanie Altenried, Empa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Jana Schneider, Empa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318250" y="1039013"/>
            <a:ext cx="28813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2400"/>
              <a:t>The project team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32</a:t>
            </a:r>
            <a:endParaRPr lang="en-GB" altLang="de-DE" sz="1400" b="1" dirty="0"/>
          </a:p>
        </p:txBody>
      </p:sp>
      <p:pic>
        <p:nvPicPr>
          <p:cNvPr id="11" name="Picture 31" descr="empa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98" y="1752538"/>
            <a:ext cx="2110791" cy="105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44" y="3230465"/>
            <a:ext cx="3725873" cy="64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544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Biofilm in endoscope channels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447001"/>
            <a:ext cx="4608513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437476"/>
            <a:ext cx="46259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58800" y="5037926"/>
            <a:ext cx="9288463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900"/>
              <a:t>REM-pictures of two different air-/water channels with biofilm:</a:t>
            </a:r>
          </a:p>
          <a:p>
            <a:pPr eaLnBrk="1" hangingPunct="1">
              <a:spcBef>
                <a:spcPct val="0"/>
              </a:spcBef>
              <a:buFontTx/>
              <a:buAutoNum type="alphaLcParenBoth"/>
            </a:pPr>
            <a:r>
              <a:rPr lang="en-GB" altLang="de-DE" sz="1900"/>
              <a:t>confluent soil-biofilm-layer (low resolution).</a:t>
            </a:r>
          </a:p>
          <a:p>
            <a:pPr eaLnBrk="1" hangingPunct="1">
              <a:spcBef>
                <a:spcPct val="0"/>
              </a:spcBef>
              <a:buFontTx/>
              <a:buAutoNum type="alphaLcParenBoth"/>
            </a:pPr>
            <a:r>
              <a:rPr lang="en-GB" altLang="de-DE" sz="1900"/>
              <a:t>multi-layer biofilm composed of healthy appearing cells surrounded by and overlaid with amorphous appearing EPS (high resolution). 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902575" y="6347613"/>
            <a:ext cx="1944688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de-DE" sz="1600"/>
              <a:t>Pajkos et al. 2004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3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6975938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Cleaning models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7525" y="1388263"/>
            <a:ext cx="9299575" cy="4752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5300" indent="-495300">
              <a:buFont typeface="Wingdings" panose="05000000000000000000" pitchFamily="2" charset="2"/>
              <a:buAutoNum type="arabicPeriod"/>
            </a:pPr>
            <a:r>
              <a:rPr lang="en-GB" altLang="de-DE" dirty="0" smtClean="0"/>
              <a:t>Screening-methods for testing large numbers of formulations and parameters plus different methods for analysis: </a:t>
            </a:r>
            <a:br>
              <a:rPr lang="en-GB" altLang="de-DE" dirty="0" smtClean="0"/>
            </a:br>
            <a:r>
              <a:rPr lang="en-GB" altLang="de-DE" dirty="0" smtClean="0">
                <a:sym typeface="Wingdings" panose="05000000000000000000" pitchFamily="2" charset="2"/>
              </a:rPr>
              <a:t> </a:t>
            </a:r>
            <a:r>
              <a:rPr lang="en-GB" altLang="de-DE" dirty="0" err="1" smtClean="0">
                <a:sym typeface="Wingdings" panose="05000000000000000000" pitchFamily="2" charset="2"/>
              </a:rPr>
              <a:t>microtiter</a:t>
            </a:r>
            <a:r>
              <a:rPr lang="en-GB" altLang="de-DE" dirty="0" smtClean="0">
                <a:sym typeface="Wingdings" panose="05000000000000000000" pitchFamily="2" charset="2"/>
              </a:rPr>
              <a:t> plate format</a:t>
            </a:r>
          </a:p>
          <a:p>
            <a:pPr marL="495300" indent="-495300">
              <a:buFont typeface="Wingdings" panose="05000000000000000000" pitchFamily="2" charset="2"/>
              <a:buAutoNum type="arabicPeriod"/>
            </a:pPr>
            <a:endParaRPr lang="en-GB" altLang="de-DE" dirty="0" smtClean="0"/>
          </a:p>
          <a:p>
            <a:pPr marL="495300" indent="-495300">
              <a:buFont typeface="Wingdings" panose="05000000000000000000" pitchFamily="2" charset="2"/>
              <a:buAutoNum type="arabicPeriod"/>
            </a:pPr>
            <a:r>
              <a:rPr lang="en-GB" altLang="de-DE" dirty="0" smtClean="0"/>
              <a:t>More laborious methods closer to the real application of products: </a:t>
            </a:r>
            <a:br>
              <a:rPr lang="en-GB" altLang="de-DE" dirty="0" smtClean="0"/>
            </a:br>
            <a:r>
              <a:rPr lang="en-GB" altLang="de-DE" dirty="0" smtClean="0">
                <a:sym typeface="Wingdings" panose="05000000000000000000" pitchFamily="2" charset="2"/>
              </a:rPr>
              <a:t> flow cell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 endoscope channels (EN ISO TS 15883-5)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 others?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4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4644836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Growing biofilms in </a:t>
            </a:r>
            <a:r>
              <a:rPr lang="en-GB" altLang="de-DE" dirty="0" err="1" smtClean="0">
                <a:solidFill>
                  <a:srgbClr val="0070C0"/>
                </a:solidFill>
              </a:rPr>
              <a:t>microtiter</a:t>
            </a:r>
            <a:r>
              <a:rPr lang="en-GB" altLang="de-DE" dirty="0" smtClean="0">
                <a:solidFill>
                  <a:srgbClr val="0070C0"/>
                </a:solidFill>
              </a:rPr>
              <a:t> plates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7525" y="1388263"/>
            <a:ext cx="9299575" cy="228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96-well microtiter plates from polystyrene with flat bottom.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/>
              <a:t>Growing biofilms:  dilute pre-culture to 0.2 OD in 30% TSB + 0.25% glucose. Incubate 200 </a:t>
            </a:r>
            <a:r>
              <a:rPr lang="en-GB" altLang="de-DE" smtClean="0">
                <a:sym typeface="Symbol" panose="05050102010706020507" pitchFamily="18" charset="2"/>
              </a:rPr>
              <a:t>L / well at 33 °C while shaking at 40 rpm during 24 hours.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mtClean="0">
                <a:sym typeface="Symbol" panose="05050102010706020507" pitchFamily="18" charset="2"/>
              </a:rPr>
              <a:t>Appearance of biofilms (crystal violet staining):</a:t>
            </a:r>
            <a:endParaRPr lang="en-GB" altLang="de-DE" i="1" smtClean="0">
              <a:sym typeface="Symbol" panose="05050102010706020507" pitchFamily="18" charset="2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3750463"/>
            <a:ext cx="3168650" cy="296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3740938"/>
            <a:ext cx="3051175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7"/>
          <p:cNvSpPr>
            <a:spLocks noChangeShapeType="1"/>
          </p:cNvSpPr>
          <p:nvPr/>
        </p:nvSpPr>
        <p:spPr bwMode="auto">
          <a:xfrm flipH="1" flipV="1">
            <a:off x="6175375" y="5180801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6823075" y="5757063"/>
            <a:ext cx="14287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V="1">
            <a:off x="6678613" y="4893463"/>
            <a:ext cx="1444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V="1">
            <a:off x="6678613" y="4388638"/>
            <a:ext cx="1444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>
            <a:off x="3798888" y="4677563"/>
            <a:ext cx="2873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925638" y="3740938"/>
            <a:ext cx="18002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>
                <a:solidFill>
                  <a:srgbClr val="FFFF00"/>
                </a:solidFill>
              </a:rPr>
              <a:t>P. </a:t>
            </a:r>
            <a:r>
              <a:rPr lang="en-GB" altLang="de-DE" sz="1900" i="1">
                <a:solidFill>
                  <a:srgbClr val="FFFF00"/>
                </a:solidFill>
              </a:rPr>
              <a:t>aeruginosa</a:t>
            </a: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5167313" y="3740938"/>
            <a:ext cx="129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>
                <a:solidFill>
                  <a:srgbClr val="FFFF00"/>
                </a:solidFill>
              </a:rPr>
              <a:t>S. </a:t>
            </a:r>
            <a:r>
              <a:rPr lang="en-GB" altLang="de-DE" sz="1900" i="1">
                <a:solidFill>
                  <a:srgbClr val="FFFF00"/>
                </a:solidFill>
              </a:rPr>
              <a:t>aureus</a:t>
            </a: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7389700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>
                <a:solidFill>
                  <a:srgbClr val="0070C0"/>
                </a:solidFill>
              </a:rPr>
              <a:t>C</a:t>
            </a:r>
            <a:r>
              <a:rPr lang="en-GB" altLang="de-DE" dirty="0" smtClean="0">
                <a:solidFill>
                  <a:srgbClr val="0070C0"/>
                </a:solidFill>
              </a:rPr>
              <a:t>leaning experiments in microplates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7525" y="1293013"/>
            <a:ext cx="9299575" cy="24971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altLang="de-DE" sz="2000" smtClean="0"/>
              <a:t>Sucking off medium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smtClean="0"/>
              <a:t>Washing 1x with 300 </a:t>
            </a:r>
            <a:r>
              <a:rPr lang="en-GB" altLang="de-DE" sz="2000" smtClean="0">
                <a:sym typeface="Symbol" panose="05050102010706020507" pitchFamily="18" charset="2"/>
              </a:rPr>
              <a:t>l 0.9% NaCl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smtClean="0">
                <a:sym typeface="Symbol" panose="05050102010706020507" pitchFamily="18" charset="2"/>
              </a:rPr>
              <a:t>Adding of 300 l cleaner sol. (1% in water of standardized hardness (WSH))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smtClean="0">
                <a:sym typeface="Symbol" panose="05050102010706020507" pitchFamily="18" charset="2"/>
              </a:rPr>
              <a:t>Incubating for 40 min at 25°C without shaking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smtClean="0">
                <a:sym typeface="Symbol" panose="05050102010706020507" pitchFamily="18" charset="2"/>
              </a:rPr>
              <a:t>Removing cleaner solution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smtClean="0">
                <a:sym typeface="Symbol" panose="05050102010706020507" pitchFamily="18" charset="2"/>
              </a:rPr>
              <a:t>Wash 3x with </a:t>
            </a:r>
            <a:r>
              <a:rPr lang="en-GB" altLang="de-DE" sz="2000" smtClean="0"/>
              <a:t>300 </a:t>
            </a:r>
            <a:r>
              <a:rPr lang="en-GB" altLang="de-DE" sz="2000" smtClean="0">
                <a:sym typeface="Symbol" panose="05050102010706020507" pitchFamily="18" charset="2"/>
              </a:rPr>
              <a:t>l 0.9% NaCl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2000" smtClean="0">
                <a:sym typeface="Symbol" panose="05050102010706020507" pitchFamily="18" charset="2"/>
              </a:rPr>
              <a:t>Applying analysis method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90151"/>
            <a:ext cx="3240088" cy="282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801263"/>
            <a:ext cx="3313112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 dirty="0" smtClean="0"/>
              <a:t>6</a:t>
            </a:r>
            <a:endParaRPr lang="en-GB" alt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12915707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Potential analysis methods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7525" y="1388263"/>
            <a:ext cx="6305550" cy="5233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altLang="de-DE" dirty="0" smtClean="0"/>
              <a:t>Total biomass </a:t>
            </a:r>
            <a:r>
              <a:rPr lang="en-GB" altLang="de-DE" sz="2000" dirty="0" smtClean="0"/>
              <a:t>(bacteria and EPS)</a:t>
            </a:r>
            <a:r>
              <a:rPr lang="en-GB" altLang="de-DE" dirty="0" smtClean="0"/>
              <a:t/>
            </a:r>
            <a:br>
              <a:rPr lang="en-GB" altLang="de-DE" dirty="0" smtClean="0"/>
            </a:br>
            <a:r>
              <a:rPr lang="en-GB" altLang="de-DE" dirty="0" smtClean="0">
                <a:sym typeface="Wingdings" panose="05000000000000000000" pitchFamily="2" charset="2"/>
              </a:rPr>
              <a:t> Crystal Violet (CV)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 Safranin Red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 Congo Red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endParaRPr lang="en-GB" altLang="de-DE" sz="10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dirty="0" smtClean="0">
                <a:sym typeface="Wingdings" panose="05000000000000000000" pitchFamily="2" charset="2"/>
              </a:rPr>
              <a:t>Total bacteria </a:t>
            </a:r>
            <a:r>
              <a:rPr lang="en-GB" altLang="de-DE" sz="2000" dirty="0" smtClean="0">
                <a:sym typeface="Wingdings" panose="05000000000000000000" pitchFamily="2" charset="2"/>
              </a:rPr>
              <a:t>(live and dead)</a:t>
            </a:r>
            <a:r>
              <a:rPr lang="en-GB" altLang="de-DE" dirty="0" smtClean="0">
                <a:sym typeface="Wingdings" panose="05000000000000000000" pitchFamily="2" charset="2"/>
              </a:rPr>
              <a:t/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 SYTO 9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 </a:t>
            </a:r>
            <a:r>
              <a:rPr lang="en-GB" altLang="de-DE" dirty="0" err="1" smtClean="0">
                <a:sym typeface="Wingdings" panose="05000000000000000000" pitchFamily="2" charset="2"/>
              </a:rPr>
              <a:t>Acridine</a:t>
            </a:r>
            <a:r>
              <a:rPr lang="en-GB" altLang="de-DE" dirty="0" smtClean="0">
                <a:sym typeface="Wingdings" panose="05000000000000000000" pitchFamily="2" charset="2"/>
              </a:rPr>
              <a:t> Orange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endParaRPr lang="en-GB" altLang="de-DE" sz="10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dirty="0" smtClean="0">
                <a:sym typeface="Wingdings" panose="05000000000000000000" pitchFamily="2" charset="2"/>
              </a:rPr>
              <a:t>Living bacteria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 SYTO 9 / </a:t>
            </a:r>
            <a:r>
              <a:rPr lang="en-GB" altLang="de-DE" dirty="0" err="1" smtClean="0">
                <a:sym typeface="Wingdings" panose="05000000000000000000" pitchFamily="2" charset="2"/>
              </a:rPr>
              <a:t>Propidium</a:t>
            </a:r>
            <a:r>
              <a:rPr lang="en-GB" altLang="de-DE" dirty="0" smtClean="0">
                <a:sym typeface="Wingdings" panose="05000000000000000000" pitchFamily="2" charset="2"/>
              </a:rPr>
              <a:t> Iodide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 </a:t>
            </a:r>
            <a:r>
              <a:rPr lang="en-GB" altLang="de-DE" dirty="0" err="1" smtClean="0">
                <a:sym typeface="Wingdings" panose="05000000000000000000" pitchFamily="2" charset="2"/>
              </a:rPr>
              <a:t>BacTiter-Glo</a:t>
            </a:r>
            <a:r>
              <a:rPr lang="en-GB" altLang="de-DE" baseline="30000" dirty="0" err="1" smtClean="0">
                <a:sym typeface="Wingdings" panose="05000000000000000000" pitchFamily="2" charset="2"/>
              </a:rPr>
              <a:t>TM</a:t>
            </a:r>
            <a:r>
              <a:rPr lang="en-GB" altLang="de-DE" dirty="0" smtClean="0">
                <a:sym typeface="Wingdings" panose="05000000000000000000" pitchFamily="2" charset="2"/>
              </a:rPr>
              <a:t> assay (ATP)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 Turbidity Threshold </a:t>
            </a:r>
            <a:r>
              <a:rPr lang="en-GB" altLang="de-DE" sz="2000" dirty="0" smtClean="0">
                <a:sym typeface="Wingdings" panose="05000000000000000000" pitchFamily="2" charset="2"/>
              </a:rPr>
              <a:t>(growth kinetics)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564313" y="1418426"/>
            <a:ext cx="357028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46" tIns="49373" rIns="98746" bIns="49373"/>
          <a:lstStyle>
            <a:lvl1pPr marL="369888" indent="-369888"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ym typeface="Wingdings" panose="05000000000000000000" pitchFamily="2" charset="2"/>
              </a:rPr>
              <a:t>Proteins</a:t>
            </a:r>
            <a:br>
              <a:rPr lang="en-GB" altLang="de-DE" dirty="0">
                <a:sym typeface="Wingdings" panose="05000000000000000000" pitchFamily="2" charset="2"/>
              </a:rPr>
            </a:br>
            <a:r>
              <a:rPr lang="en-GB" altLang="de-DE" dirty="0">
                <a:sym typeface="Wingdings" panose="05000000000000000000" pitchFamily="2" charset="2"/>
              </a:rPr>
              <a:t> CBQCA</a:t>
            </a:r>
            <a:br>
              <a:rPr lang="en-GB" altLang="de-DE" dirty="0">
                <a:sym typeface="Wingdings" panose="05000000000000000000" pitchFamily="2" charset="2"/>
              </a:rPr>
            </a:br>
            <a:r>
              <a:rPr lang="en-GB" altLang="de-DE" dirty="0">
                <a:sym typeface="Wingdings" panose="05000000000000000000" pitchFamily="2" charset="2"/>
              </a:rPr>
              <a:t> </a:t>
            </a:r>
            <a:r>
              <a:rPr lang="en-GB" altLang="de-DE" dirty="0" err="1">
                <a:sym typeface="Wingdings" panose="05000000000000000000" pitchFamily="2" charset="2"/>
              </a:rPr>
              <a:t>NanoOrange</a:t>
            </a:r>
            <a:r>
              <a:rPr lang="en-GB" altLang="de-DE" dirty="0">
                <a:sym typeface="Wingdings" panose="05000000000000000000" pitchFamily="2" charset="2"/>
              </a:rPr>
              <a:t/>
            </a:r>
            <a:br>
              <a:rPr lang="en-GB" altLang="de-DE" dirty="0">
                <a:sym typeface="Wingdings" panose="05000000000000000000" pitchFamily="2" charset="2"/>
              </a:rPr>
            </a:br>
            <a:r>
              <a:rPr lang="en-GB" altLang="de-DE" dirty="0">
                <a:sym typeface="Wingdings" panose="05000000000000000000" pitchFamily="2" charset="2"/>
              </a:rPr>
              <a:t> SYPRO Ruby</a:t>
            </a:r>
            <a:br>
              <a:rPr lang="en-GB" altLang="de-DE" dirty="0">
                <a:sym typeface="Wingdings" panose="05000000000000000000" pitchFamily="2" charset="2"/>
              </a:rPr>
            </a:br>
            <a:r>
              <a:rPr lang="en-GB" altLang="de-DE" dirty="0">
                <a:sym typeface="Wingdings" panose="05000000000000000000" pitchFamily="2" charset="2"/>
              </a:rPr>
              <a:t> FITC</a:t>
            </a:r>
            <a:br>
              <a:rPr lang="en-GB" altLang="de-DE" dirty="0">
                <a:sym typeface="Wingdings" panose="05000000000000000000" pitchFamily="2" charset="2"/>
              </a:rPr>
            </a:br>
            <a:endParaRPr lang="en-GB" altLang="de-DE" sz="10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de-DE" dirty="0"/>
              <a:t>Polysaccharides</a:t>
            </a:r>
            <a:br>
              <a:rPr lang="en-GB" altLang="de-DE" dirty="0"/>
            </a:br>
            <a:r>
              <a:rPr lang="en-GB" altLang="de-DE" dirty="0">
                <a:sym typeface="Wingdings" panose="05000000000000000000" pitchFamily="2" charset="2"/>
              </a:rPr>
              <a:t> </a:t>
            </a:r>
            <a:r>
              <a:rPr lang="en-GB" altLang="de-DE" dirty="0" err="1">
                <a:sym typeface="Wingdings" panose="05000000000000000000" pitchFamily="2" charset="2"/>
              </a:rPr>
              <a:t>Calcofluor</a:t>
            </a:r>
            <a:r>
              <a:rPr lang="en-GB" altLang="de-DE" dirty="0">
                <a:sym typeface="Wingdings" panose="05000000000000000000" pitchFamily="2" charset="2"/>
              </a:rPr>
              <a:t> White</a:t>
            </a:r>
            <a:br>
              <a:rPr lang="en-GB" altLang="de-DE" dirty="0">
                <a:sym typeface="Wingdings" panose="05000000000000000000" pitchFamily="2" charset="2"/>
              </a:rPr>
            </a:br>
            <a:r>
              <a:rPr lang="en-GB" altLang="de-DE" dirty="0">
                <a:sym typeface="Wingdings" panose="05000000000000000000" pitchFamily="2" charset="2"/>
              </a:rPr>
              <a:t> </a:t>
            </a:r>
            <a:r>
              <a:rPr lang="en-GB" altLang="de-DE" dirty="0" err="1">
                <a:sym typeface="Wingdings" panose="05000000000000000000" pitchFamily="2" charset="2"/>
              </a:rPr>
              <a:t>ConA</a:t>
            </a:r>
            <a:r>
              <a:rPr lang="en-GB" altLang="de-DE" dirty="0">
                <a:sym typeface="Wingdings" panose="05000000000000000000" pitchFamily="2" charset="2"/>
              </a:rPr>
              <a:t>-FITC</a:t>
            </a:r>
            <a:br>
              <a:rPr lang="en-GB" altLang="de-DE" dirty="0">
                <a:sym typeface="Wingdings" panose="05000000000000000000" pitchFamily="2" charset="2"/>
              </a:rPr>
            </a:br>
            <a:r>
              <a:rPr lang="en-GB" altLang="de-DE" dirty="0">
                <a:sym typeface="Wingdings" panose="05000000000000000000" pitchFamily="2" charset="2"/>
              </a:rPr>
              <a:t> Dubois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109113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43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33033" y="1342982"/>
            <a:ext cx="8901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-2387"/>
            <a:ext cx="9299575" cy="1200150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solidFill>
                  <a:srgbClr val="0070C0"/>
                </a:solidFill>
              </a:rPr>
              <a:t>Advantages / disadvantages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58800" y="1005676"/>
            <a:ext cx="56880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900"/>
              <a:t>Application in microtiter plates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549226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87425">
              <a:spcBef>
                <a:spcPct val="20000"/>
              </a:spcBef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 indent="-307975" defTabSz="987425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47650" defTabSz="987425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8788" indent="-247650" defTabSz="98742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2500" indent="-247650" defTabSz="98742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de-DE" sz="1400" b="1"/>
              <a:t>8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683538"/>
            <a:ext cx="92678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55835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1204</Words>
  <Application>Microsoft Office PowerPoint</Application>
  <PresentationFormat>Widescreen</PresentationFormat>
  <Paragraphs>287</Paragraphs>
  <Slides>34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Courier New</vt:lpstr>
      <vt:lpstr>Symbol</vt:lpstr>
      <vt:lpstr>Times New Roman</vt:lpstr>
      <vt:lpstr>Wingdings</vt:lpstr>
      <vt:lpstr>Thème Office</vt:lpstr>
      <vt:lpstr>Diagramm</vt:lpstr>
      <vt:lpstr>PowerPoint Presentation</vt:lpstr>
      <vt:lpstr>Biofilms</vt:lpstr>
      <vt:lpstr>PowerPoint Presentation</vt:lpstr>
      <vt:lpstr>Biofilm in endoscope channels</vt:lpstr>
      <vt:lpstr>Cleaning models</vt:lpstr>
      <vt:lpstr>Growing biofilms in microtiter plates</vt:lpstr>
      <vt:lpstr>Cleaning experiments in microplates</vt:lpstr>
      <vt:lpstr>Potential analysis methods </vt:lpstr>
      <vt:lpstr>Advantages / disadvantages </vt:lpstr>
      <vt:lpstr>Assays – what they can tell us</vt:lpstr>
      <vt:lpstr>P. aeruginosa / S. aureus biofilm removal</vt:lpstr>
      <vt:lpstr>Incubation time and biofilm removal</vt:lpstr>
      <vt:lpstr>Incubation temperature and biofilm removal</vt:lpstr>
      <vt:lpstr>Growth of remaining bacterial Turbidity</vt:lpstr>
      <vt:lpstr>Products under scrutiny</vt:lpstr>
      <vt:lpstr>TOSI-cleaning</vt:lpstr>
      <vt:lpstr>P. aeruginosa vs. S. aureus</vt:lpstr>
      <vt:lpstr>Living cells reduction (P. aeruginosa)</vt:lpstr>
      <vt:lpstr>Biofilm &amp; living cells reduction</vt:lpstr>
      <vt:lpstr>Flow cell with OCT-visualization</vt:lpstr>
      <vt:lpstr>PowerPoint Presentation</vt:lpstr>
      <vt:lpstr>Endoscope dummy test</vt:lpstr>
      <vt:lpstr>E. channel cleaning - experimental setup</vt:lpstr>
      <vt:lpstr>Analysis methods</vt:lpstr>
      <vt:lpstr>Bacteria reduction</vt:lpstr>
      <vt:lpstr>Reduction of protein and sugar</vt:lpstr>
      <vt:lpstr>Summary reduction of all parameters</vt:lpstr>
      <vt:lpstr>Comparison dummy / microplate</vt:lpstr>
      <vt:lpstr>Residual biofilm under microscope</vt:lpstr>
      <vt:lpstr>Residual biofilm under microscope</vt:lpstr>
      <vt:lpstr>Without / with disinfection</vt:lpstr>
      <vt:lpstr>Biofilm before / after disinfection</vt:lpstr>
      <vt:lpstr>Summary</vt:lpstr>
      <vt:lpstr>Thank you for your attention!</vt:lpstr>
    </vt:vector>
  </TitlesOfParts>
  <Company>Le Public Systeme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KNESS Rachel</dc:creator>
  <cp:lastModifiedBy>key4events</cp:lastModifiedBy>
  <cp:revision>31</cp:revision>
  <dcterms:created xsi:type="dcterms:W3CDTF">2015-08-21T15:46:20Z</dcterms:created>
  <dcterms:modified xsi:type="dcterms:W3CDTF">2015-10-09T08:12:55Z</dcterms:modified>
</cp:coreProperties>
</file>